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2" r:id="rId6"/>
    <p:sldId id="261" r:id="rId7"/>
    <p:sldId id="267" r:id="rId8"/>
    <p:sldId id="263" r:id="rId9"/>
    <p:sldId id="264" r:id="rId10"/>
    <p:sldId id="265" r:id="rId11"/>
    <p:sldId id="266" r:id="rId12"/>
    <p:sldId id="268" r:id="rId13"/>
  </p:sldIdLst>
  <p:sldSz cx="18288000" cy="10287000"/>
  <p:notesSz cx="6858000" cy="9144000"/>
  <p:embeddedFontLst>
    <p:embeddedFont>
      <p:font typeface="Helvetica World Bold" panose="020B0604020202020204" charset="-128"/>
      <p:regular r:id="rId14"/>
    </p:embeddedFont>
    <p:embeddedFont>
      <p:font typeface="Beth Ellen" panose="020B0604020202020204" charset="0"/>
      <p:regular r:id="rId15"/>
    </p:embeddedFont>
    <p:embeddedFont>
      <p:font typeface="Calibri" panose="020F0502020204030204" pitchFamily="34" charset="0"/>
      <p:regular r:id="rId16"/>
      <p:bold r:id="rId17"/>
      <p:italic r:id="rId18"/>
      <p:boldItalic r:id="rId19"/>
    </p:embeddedFont>
    <p:embeddedFont>
      <p:font typeface="Canva Sans" panose="020B0604020202020204" charset="0"/>
      <p:regular r:id="rId20"/>
    </p:embeddedFont>
    <p:embeddedFont>
      <p:font typeface="Clear Sans" panose="020B0604020202020204" charset="0"/>
      <p:regular r:id="rId21"/>
    </p:embeddedFont>
    <p:embeddedFont>
      <p:font typeface="Clear Sans Bold" panose="020B0604020202020204" charset="0"/>
      <p:regular r:id="rId22"/>
    </p:embeddedFont>
    <p:embeddedFont>
      <p:font typeface="Clear Sans Italics" panose="020B0604020202020204" charset="0"/>
      <p:regular r:id="rId23"/>
    </p:embeddedFont>
    <p:embeddedFont>
      <p:font typeface="Clear Sans Medium" panose="020B0604020202020204" charset="0"/>
      <p:regular r:id="rId24"/>
    </p:embeddedFont>
    <p:embeddedFont>
      <p:font typeface="Dekko" panose="020B0604020202020204" charset="0"/>
      <p:regular r:id="rId25"/>
    </p:embeddedFont>
    <p:embeddedFont>
      <p:font typeface="Georgia Pro Condense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6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sv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891885" y="1200915"/>
            <a:ext cx="9012215" cy="8073617"/>
            <a:chOff x="0" y="0"/>
            <a:chExt cx="12016286" cy="10764823"/>
          </a:xfrm>
        </p:grpSpPr>
        <p:sp>
          <p:nvSpPr>
            <p:cNvPr id="3" name="TextBox 3"/>
            <p:cNvSpPr txBox="1"/>
            <p:nvPr/>
          </p:nvSpPr>
          <p:spPr>
            <a:xfrm>
              <a:off x="0" y="1440966"/>
              <a:ext cx="12016286" cy="4689899"/>
            </a:xfrm>
            <a:prstGeom prst="rect">
              <a:avLst/>
            </a:prstGeom>
          </p:spPr>
          <p:txBody>
            <a:bodyPr lIns="0" tIns="0" rIns="0" bIns="0" rtlCol="0" anchor="t">
              <a:spAutoFit/>
            </a:bodyPr>
            <a:lstStyle/>
            <a:p>
              <a:pPr>
                <a:lnSpc>
                  <a:spcPts val="6000"/>
                </a:lnSpc>
              </a:pPr>
              <a:r>
                <a:rPr lang="en-US" sz="6000" dirty="0">
                  <a:solidFill>
                    <a:srgbClr val="F7B4A7"/>
                  </a:solidFill>
                  <a:latin typeface="Clear Sans Bold"/>
                </a:rPr>
                <a:t>Don't Fear the Beast: Unleashing Chat-GPT in the Classroom* </a:t>
              </a:r>
            </a:p>
            <a:p>
              <a:pPr>
                <a:lnSpc>
                  <a:spcPts val="6000"/>
                </a:lnSpc>
              </a:pPr>
              <a:endParaRPr lang="en-US" sz="6000" dirty="0">
                <a:solidFill>
                  <a:srgbClr val="F7B4A7"/>
                </a:solidFill>
                <a:latin typeface="Clear Sans Bold"/>
              </a:endParaRPr>
            </a:p>
            <a:p>
              <a:pPr>
                <a:lnSpc>
                  <a:spcPts val="3400"/>
                </a:lnSpc>
              </a:pPr>
              <a:r>
                <a:rPr lang="en-US" sz="3400" dirty="0">
                  <a:solidFill>
                    <a:srgbClr val="F7B4A7"/>
                  </a:solidFill>
                  <a:latin typeface="Clear Sans Bold"/>
                </a:rPr>
                <a:t>(*this title was generated by Chat-GPT) </a:t>
              </a:r>
            </a:p>
          </p:txBody>
        </p:sp>
        <p:sp>
          <p:nvSpPr>
            <p:cNvPr id="4" name="TextBox 4"/>
            <p:cNvSpPr txBox="1"/>
            <p:nvPr/>
          </p:nvSpPr>
          <p:spPr>
            <a:xfrm>
              <a:off x="0" y="-57150"/>
              <a:ext cx="12016286" cy="644737"/>
            </a:xfrm>
            <a:prstGeom prst="rect">
              <a:avLst/>
            </a:prstGeom>
          </p:spPr>
          <p:txBody>
            <a:bodyPr lIns="0" tIns="0" rIns="0" bIns="0" rtlCol="0" anchor="t">
              <a:spAutoFit/>
            </a:bodyPr>
            <a:lstStyle/>
            <a:p>
              <a:pPr>
                <a:lnSpc>
                  <a:spcPts val="4059"/>
                </a:lnSpc>
              </a:pPr>
              <a:r>
                <a:rPr lang="en-US" sz="2899" dirty="0">
                  <a:solidFill>
                    <a:srgbClr val="94DDDE"/>
                  </a:solidFill>
                  <a:latin typeface="Clear Sans"/>
                </a:rPr>
                <a:t>TLRC TALK /  DECEMBER 6, 2023 COMMON HOUR</a:t>
              </a:r>
            </a:p>
          </p:txBody>
        </p:sp>
        <p:sp>
          <p:nvSpPr>
            <p:cNvPr id="5" name="TextBox 5"/>
            <p:cNvSpPr txBox="1"/>
            <p:nvPr/>
          </p:nvSpPr>
          <p:spPr>
            <a:xfrm>
              <a:off x="0" y="6812795"/>
              <a:ext cx="12016286" cy="3952028"/>
            </a:xfrm>
            <a:prstGeom prst="rect">
              <a:avLst/>
            </a:prstGeom>
          </p:spPr>
          <p:txBody>
            <a:bodyPr lIns="0" tIns="0" rIns="0" bIns="0" rtlCol="0" anchor="t">
              <a:spAutoFit/>
            </a:bodyPr>
            <a:lstStyle/>
            <a:p>
              <a:pPr>
                <a:lnSpc>
                  <a:spcPts val="4759"/>
                </a:lnSpc>
              </a:pPr>
              <a:r>
                <a:rPr lang="en-US" sz="3399" dirty="0">
                  <a:solidFill>
                    <a:srgbClr val="94DDDE"/>
                  </a:solidFill>
                  <a:latin typeface="Clear Sans"/>
                </a:rPr>
                <a:t>Dr. Jessica L. Williams, English Department</a:t>
              </a:r>
            </a:p>
            <a:p>
              <a:pPr>
                <a:lnSpc>
                  <a:spcPts val="4759"/>
                </a:lnSpc>
              </a:pPr>
              <a:endParaRPr lang="en-US" sz="3399" dirty="0">
                <a:solidFill>
                  <a:srgbClr val="94DDDE"/>
                </a:solidFill>
                <a:latin typeface="Clear Sans"/>
              </a:endParaRPr>
            </a:p>
            <a:p>
              <a:pPr>
                <a:lnSpc>
                  <a:spcPts val="4759"/>
                </a:lnSpc>
              </a:pPr>
              <a:r>
                <a:rPr lang="en-US" sz="3399" dirty="0">
                  <a:solidFill>
                    <a:srgbClr val="94DDDE"/>
                  </a:solidFill>
                  <a:latin typeface="Clear Sans"/>
                </a:rPr>
                <a:t>Joined by Multi-Ethnic US Literature Students:</a:t>
              </a:r>
            </a:p>
            <a:p>
              <a:pPr>
                <a:lnSpc>
                  <a:spcPts val="4759"/>
                </a:lnSpc>
              </a:pPr>
              <a:r>
                <a:rPr lang="en-US" sz="3399" dirty="0" err="1">
                  <a:solidFill>
                    <a:srgbClr val="94DDDE"/>
                  </a:solidFill>
                  <a:latin typeface="Clear Sans"/>
                </a:rPr>
                <a:t>Nimrah</a:t>
              </a:r>
              <a:r>
                <a:rPr lang="en-US" sz="3399" dirty="0">
                  <a:solidFill>
                    <a:srgbClr val="94DDDE"/>
                  </a:solidFill>
                  <a:latin typeface="Clear Sans"/>
                </a:rPr>
                <a:t> Muzaffar, Mallory </a:t>
              </a:r>
              <a:r>
                <a:rPr lang="en-US" sz="3399" dirty="0" err="1">
                  <a:solidFill>
                    <a:srgbClr val="94DDDE"/>
                  </a:solidFill>
                  <a:latin typeface="Clear Sans"/>
                </a:rPr>
                <a:t>Vannoni</a:t>
              </a:r>
              <a:r>
                <a:rPr lang="en-US" sz="3399" dirty="0">
                  <a:solidFill>
                    <a:srgbClr val="94DDDE"/>
                  </a:solidFill>
                  <a:latin typeface="Clear Sans"/>
                </a:rPr>
                <a:t>, and </a:t>
              </a:r>
            </a:p>
            <a:p>
              <a:pPr>
                <a:lnSpc>
                  <a:spcPts val="4759"/>
                </a:lnSpc>
              </a:pPr>
              <a:r>
                <a:rPr lang="en-US" sz="3399" dirty="0">
                  <a:solidFill>
                    <a:srgbClr val="94DDDE"/>
                  </a:solidFill>
                  <a:latin typeface="Clear Sans"/>
                </a:rPr>
                <a:t>Jaeda </a:t>
              </a:r>
              <a:r>
                <a:rPr lang="en-US" sz="3399" dirty="0" err="1">
                  <a:solidFill>
                    <a:srgbClr val="94DDDE"/>
                  </a:solidFill>
                  <a:latin typeface="Clear Sans"/>
                </a:rPr>
                <a:t>Wallick</a:t>
              </a:r>
              <a:r>
                <a:rPr lang="en-US" sz="3399" dirty="0">
                  <a:solidFill>
                    <a:srgbClr val="94DDDE"/>
                  </a:solidFill>
                  <a:latin typeface="Clear Sans"/>
                </a:rPr>
                <a:t>. </a:t>
              </a: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grpSp>
        <p:nvGrpSpPr>
          <p:cNvPr id="2" name="Group 2"/>
          <p:cNvGrpSpPr/>
          <p:nvPr/>
        </p:nvGrpSpPr>
        <p:grpSpPr>
          <a:xfrm>
            <a:off x="588503" y="1915375"/>
            <a:ext cx="9833862" cy="6181624"/>
            <a:chOff x="0" y="0"/>
            <a:chExt cx="13111816" cy="8242165"/>
          </a:xfrm>
        </p:grpSpPr>
        <p:sp>
          <p:nvSpPr>
            <p:cNvPr id="3" name="TextBox 3"/>
            <p:cNvSpPr txBox="1"/>
            <p:nvPr/>
          </p:nvSpPr>
          <p:spPr>
            <a:xfrm>
              <a:off x="0" y="190500"/>
              <a:ext cx="13111816" cy="2701714"/>
            </a:xfrm>
            <a:prstGeom prst="rect">
              <a:avLst/>
            </a:prstGeom>
          </p:spPr>
          <p:txBody>
            <a:bodyPr lIns="0" tIns="0" rIns="0" bIns="0" rtlCol="0" anchor="t">
              <a:spAutoFit/>
            </a:bodyPr>
            <a:lstStyle/>
            <a:p>
              <a:pPr>
                <a:lnSpc>
                  <a:spcPts val="7520"/>
                </a:lnSpc>
              </a:pPr>
              <a:r>
                <a:rPr lang="en-US" sz="8000" spc="-88">
                  <a:solidFill>
                    <a:srgbClr val="2B4B82"/>
                  </a:solidFill>
                  <a:latin typeface="Clear Sans Bold"/>
                </a:rPr>
                <a:t>Student Experiences!!!</a:t>
              </a:r>
            </a:p>
          </p:txBody>
        </p:sp>
        <p:sp>
          <p:nvSpPr>
            <p:cNvPr id="4" name="TextBox 4"/>
            <p:cNvSpPr txBox="1"/>
            <p:nvPr/>
          </p:nvSpPr>
          <p:spPr>
            <a:xfrm>
              <a:off x="0" y="3490037"/>
              <a:ext cx="13111816" cy="4752128"/>
            </a:xfrm>
            <a:prstGeom prst="rect">
              <a:avLst/>
            </a:prstGeom>
          </p:spPr>
          <p:txBody>
            <a:bodyPr lIns="0" tIns="0" rIns="0" bIns="0" rtlCol="0" anchor="t">
              <a:spAutoFit/>
            </a:bodyPr>
            <a:lstStyle/>
            <a:p>
              <a:pPr>
                <a:lnSpc>
                  <a:spcPts val="4759"/>
                </a:lnSpc>
              </a:pPr>
              <a:r>
                <a:rPr lang="en-US" sz="3399" dirty="0" err="1">
                  <a:solidFill>
                    <a:srgbClr val="2B4B82"/>
                  </a:solidFill>
                  <a:latin typeface="Clear Sans"/>
                </a:rPr>
                <a:t>Nimrah</a:t>
              </a:r>
              <a:r>
                <a:rPr lang="en-US" sz="3399" dirty="0">
                  <a:solidFill>
                    <a:srgbClr val="2B4B82"/>
                  </a:solidFill>
                  <a:latin typeface="Clear Sans"/>
                </a:rPr>
                <a:t> Muzaffar, Adolescence Ed: Social Studies</a:t>
              </a:r>
            </a:p>
            <a:p>
              <a:pPr>
                <a:lnSpc>
                  <a:spcPts val="4759"/>
                </a:lnSpc>
              </a:pPr>
              <a:endParaRPr lang="en-US" sz="3399" dirty="0">
                <a:solidFill>
                  <a:srgbClr val="2B4B82"/>
                </a:solidFill>
                <a:latin typeface="Clear Sans"/>
              </a:endParaRPr>
            </a:p>
            <a:p>
              <a:pPr>
                <a:lnSpc>
                  <a:spcPts val="4759"/>
                </a:lnSpc>
              </a:pPr>
              <a:r>
                <a:rPr lang="en-US" sz="3399" dirty="0">
                  <a:solidFill>
                    <a:srgbClr val="2B4B82"/>
                  </a:solidFill>
                  <a:latin typeface="Clear Sans"/>
                </a:rPr>
                <a:t>Jaeda </a:t>
              </a:r>
              <a:r>
                <a:rPr lang="en-US" sz="3399" dirty="0" err="1">
                  <a:solidFill>
                    <a:srgbClr val="2B4B82"/>
                  </a:solidFill>
                  <a:latin typeface="Clear Sans"/>
                </a:rPr>
                <a:t>Wallick</a:t>
              </a:r>
              <a:r>
                <a:rPr lang="en-US" sz="3399" dirty="0">
                  <a:solidFill>
                    <a:srgbClr val="2B4B82"/>
                  </a:solidFill>
                  <a:latin typeface="Clear Sans"/>
                </a:rPr>
                <a:t>, English</a:t>
              </a:r>
            </a:p>
            <a:p>
              <a:pPr>
                <a:lnSpc>
                  <a:spcPts val="4759"/>
                </a:lnSpc>
              </a:pPr>
              <a:endParaRPr lang="en-US" sz="3399" dirty="0">
                <a:solidFill>
                  <a:srgbClr val="2B4B82"/>
                </a:solidFill>
                <a:latin typeface="Clear Sans"/>
              </a:endParaRPr>
            </a:p>
            <a:p>
              <a:pPr>
                <a:lnSpc>
                  <a:spcPts val="4759"/>
                </a:lnSpc>
              </a:pPr>
              <a:r>
                <a:rPr lang="en-US" sz="3399" dirty="0">
                  <a:solidFill>
                    <a:srgbClr val="2B4B82"/>
                  </a:solidFill>
                  <a:latin typeface="Clear Sans"/>
                </a:rPr>
                <a:t>Mallory </a:t>
              </a:r>
              <a:r>
                <a:rPr lang="en-US" sz="3399" dirty="0" err="1">
                  <a:solidFill>
                    <a:srgbClr val="2B4B82"/>
                  </a:solidFill>
                  <a:latin typeface="Clear Sans"/>
                </a:rPr>
                <a:t>Vannoni</a:t>
              </a:r>
              <a:r>
                <a:rPr lang="en-US" sz="3399" dirty="0">
                  <a:solidFill>
                    <a:srgbClr val="2B4B82"/>
                  </a:solidFill>
                  <a:latin typeface="Clear Sans"/>
                </a:rPr>
                <a:t>, English</a:t>
              </a:r>
            </a:p>
            <a:p>
              <a:pPr>
                <a:lnSpc>
                  <a:spcPts val="4759"/>
                </a:lnSpc>
              </a:pPr>
              <a:endParaRPr lang="en-US" sz="3399" dirty="0">
                <a:solidFill>
                  <a:srgbClr val="2B4B82"/>
                </a:solidFill>
                <a:latin typeface="Clear Sans"/>
              </a:endParaRPr>
            </a:p>
          </p:txBody>
        </p:sp>
      </p:grpSp>
      <p:sp>
        <p:nvSpPr>
          <p:cNvPr id="5" name="Freeform 5"/>
          <p:cNvSpPr/>
          <p:nvPr/>
        </p:nvSpPr>
        <p:spPr>
          <a:xfrm>
            <a:off x="9854137" y="3018272"/>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ABC1"/>
        </a:solidFill>
        <a:effectLst/>
      </p:bgPr>
    </p:bg>
    <p:spTree>
      <p:nvGrpSpPr>
        <p:cNvPr id="1" name=""/>
        <p:cNvGrpSpPr/>
        <p:nvPr/>
      </p:nvGrpSpPr>
      <p:grpSpPr>
        <a:xfrm>
          <a:off x="0" y="0"/>
          <a:ext cx="0" cy="0"/>
          <a:chOff x="0" y="0"/>
          <a:chExt cx="0" cy="0"/>
        </a:xfrm>
      </p:grpSpPr>
      <p:sp>
        <p:nvSpPr>
          <p:cNvPr id="2" name="Freeform 2"/>
          <p:cNvSpPr/>
          <p:nvPr/>
        </p:nvSpPr>
        <p:spPr>
          <a:xfrm>
            <a:off x="0" y="5541322"/>
            <a:ext cx="5089199" cy="4745678"/>
          </a:xfrm>
          <a:custGeom>
            <a:avLst/>
            <a:gdLst/>
            <a:ahLst/>
            <a:cxnLst/>
            <a:rect l="l" t="t" r="r" b="b"/>
            <a:pathLst>
              <a:path w="5089199" h="4745678">
                <a:moveTo>
                  <a:pt x="0" y="0"/>
                </a:moveTo>
                <a:lnTo>
                  <a:pt x="5089199" y="0"/>
                </a:lnTo>
                <a:lnTo>
                  <a:pt x="5089199" y="4745678"/>
                </a:lnTo>
                <a:lnTo>
                  <a:pt x="0" y="4745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361217" y="3459874"/>
            <a:ext cx="9508902" cy="6880410"/>
          </a:xfrm>
          <a:prstGeom prst="rect">
            <a:avLst/>
          </a:prstGeom>
        </p:spPr>
        <p:txBody>
          <a:bodyPr lIns="0" tIns="0" rIns="0" bIns="0" rtlCol="0" anchor="t">
            <a:spAutoFit/>
          </a:bodyPr>
          <a:lstStyle/>
          <a:p>
            <a:pPr marL="688230" lvl="1" indent="-344115">
              <a:lnSpc>
                <a:spcPts val="4462"/>
              </a:lnSpc>
              <a:buFont typeface="Arial"/>
              <a:buChar char="•"/>
            </a:pPr>
            <a:r>
              <a:rPr lang="en-US" sz="3187" dirty="0">
                <a:solidFill>
                  <a:srgbClr val="EF2C5F"/>
                </a:solidFill>
                <a:latin typeface="Clear Sans"/>
              </a:rPr>
              <a:t>Beat the Bot Challenge!</a:t>
            </a:r>
          </a:p>
          <a:p>
            <a:pPr marL="688230" lvl="1" indent="-344115">
              <a:lnSpc>
                <a:spcPts val="4462"/>
              </a:lnSpc>
              <a:buFont typeface="Arial"/>
              <a:buChar char="•"/>
            </a:pPr>
            <a:r>
              <a:rPr lang="en-US" sz="3187" dirty="0">
                <a:solidFill>
                  <a:srgbClr val="EF2C5F"/>
                </a:solidFill>
                <a:latin typeface="Clear Sans"/>
              </a:rPr>
              <a:t>generating a step by step to do list for an assignment</a:t>
            </a:r>
          </a:p>
          <a:p>
            <a:pPr marL="688230" lvl="1" indent="-344115">
              <a:lnSpc>
                <a:spcPts val="4462"/>
              </a:lnSpc>
              <a:buFont typeface="Arial"/>
              <a:buChar char="•"/>
            </a:pPr>
            <a:r>
              <a:rPr lang="en-US" sz="3187" dirty="0">
                <a:solidFill>
                  <a:srgbClr val="EF2C5F"/>
                </a:solidFill>
                <a:latin typeface="Clear Sans"/>
              </a:rPr>
              <a:t>generating thesis statements</a:t>
            </a:r>
          </a:p>
          <a:p>
            <a:pPr marL="688230" lvl="1" indent="-344115">
              <a:lnSpc>
                <a:spcPts val="4462"/>
              </a:lnSpc>
              <a:buFont typeface="Arial"/>
              <a:buChar char="•"/>
            </a:pPr>
            <a:r>
              <a:rPr lang="en-US" sz="3187" dirty="0">
                <a:solidFill>
                  <a:srgbClr val="EF2C5F"/>
                </a:solidFill>
                <a:latin typeface="Clear Sans"/>
              </a:rPr>
              <a:t>giving feedback on wording of a phrase, sentence or short selection of text</a:t>
            </a:r>
          </a:p>
          <a:p>
            <a:pPr marL="688230" lvl="1" indent="-344115">
              <a:lnSpc>
                <a:spcPts val="4462"/>
              </a:lnSpc>
              <a:buFont typeface="Arial"/>
              <a:buChar char="•"/>
            </a:pPr>
            <a:r>
              <a:rPr lang="en-US" sz="3187" dirty="0">
                <a:solidFill>
                  <a:srgbClr val="EF2C5F"/>
                </a:solidFill>
                <a:latin typeface="Clear Sans"/>
              </a:rPr>
              <a:t>writing an outline</a:t>
            </a:r>
          </a:p>
          <a:p>
            <a:pPr marL="688230" lvl="1" indent="-344115">
              <a:lnSpc>
                <a:spcPts val="4462"/>
              </a:lnSpc>
              <a:buFont typeface="Arial"/>
              <a:buChar char="•"/>
            </a:pPr>
            <a:r>
              <a:rPr lang="en-US" sz="3187" dirty="0">
                <a:solidFill>
                  <a:srgbClr val="EF2C5F"/>
                </a:solidFill>
                <a:latin typeface="Clear Sans"/>
              </a:rPr>
              <a:t>coming up with ideas for topics</a:t>
            </a:r>
          </a:p>
          <a:p>
            <a:pPr marL="688230" lvl="1" indent="-344115">
              <a:lnSpc>
                <a:spcPts val="4462"/>
              </a:lnSpc>
              <a:buFont typeface="Arial"/>
              <a:buChar char="•"/>
            </a:pPr>
            <a:r>
              <a:rPr lang="en-US" sz="3187" dirty="0">
                <a:solidFill>
                  <a:srgbClr val="EF2C5F"/>
                </a:solidFill>
                <a:latin typeface="Clear Sans"/>
              </a:rPr>
              <a:t>generating ideas for paper titles</a:t>
            </a:r>
          </a:p>
          <a:p>
            <a:pPr marL="688230" lvl="1" indent="-344115" algn="l">
              <a:lnSpc>
                <a:spcPts val="4462"/>
              </a:lnSpc>
              <a:buFont typeface="Arial"/>
              <a:buChar char="•"/>
            </a:pPr>
            <a:r>
              <a:rPr lang="en-US" sz="3187" dirty="0">
                <a:solidFill>
                  <a:srgbClr val="EF2C5F"/>
                </a:solidFill>
                <a:latin typeface="Clear Sans"/>
              </a:rPr>
              <a:t>mimicking peer review</a:t>
            </a:r>
          </a:p>
          <a:p>
            <a:pPr marL="688230" lvl="1" indent="-344115" algn="l">
              <a:lnSpc>
                <a:spcPts val="4462"/>
              </a:lnSpc>
              <a:buFont typeface="Arial"/>
              <a:buChar char="•"/>
            </a:pPr>
            <a:r>
              <a:rPr lang="en-US" sz="3187" dirty="0">
                <a:solidFill>
                  <a:srgbClr val="EF2C5F"/>
                </a:solidFill>
                <a:latin typeface="Clear Sans"/>
              </a:rPr>
              <a:t>feed students’ work into AI and generate a quiz</a:t>
            </a:r>
          </a:p>
          <a:p>
            <a:pPr algn="ctr">
              <a:lnSpc>
                <a:spcPts val="4462"/>
              </a:lnSpc>
              <a:spcBef>
                <a:spcPct val="0"/>
              </a:spcBef>
            </a:pPr>
            <a:endParaRPr lang="en-US" sz="3187" dirty="0">
              <a:solidFill>
                <a:srgbClr val="EF2C5F"/>
              </a:solidFill>
              <a:latin typeface="Clear Sans"/>
            </a:endParaRPr>
          </a:p>
        </p:txBody>
      </p:sp>
      <p:sp>
        <p:nvSpPr>
          <p:cNvPr id="4" name="Freeform 4"/>
          <p:cNvSpPr/>
          <p:nvPr/>
        </p:nvSpPr>
        <p:spPr>
          <a:xfrm>
            <a:off x="13591397" y="0"/>
            <a:ext cx="4696603" cy="4696603"/>
          </a:xfrm>
          <a:custGeom>
            <a:avLst/>
            <a:gdLst/>
            <a:ahLst/>
            <a:cxnLst/>
            <a:rect l="l" t="t" r="r" b="b"/>
            <a:pathLst>
              <a:path w="4696603" h="4696603">
                <a:moveTo>
                  <a:pt x="0" y="0"/>
                </a:moveTo>
                <a:lnTo>
                  <a:pt x="4696603" y="0"/>
                </a:lnTo>
                <a:lnTo>
                  <a:pt x="4696603" y="4696603"/>
                </a:lnTo>
                <a:lnTo>
                  <a:pt x="0" y="46966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430834" y="311361"/>
            <a:ext cx="12019745" cy="2049874"/>
          </a:xfrm>
          <a:prstGeom prst="rect">
            <a:avLst/>
          </a:prstGeom>
        </p:spPr>
        <p:txBody>
          <a:bodyPr lIns="0" tIns="0" rIns="0" bIns="0" rtlCol="0" anchor="t">
            <a:spAutoFit/>
          </a:bodyPr>
          <a:lstStyle/>
          <a:p>
            <a:pPr algn="ctr">
              <a:lnSpc>
                <a:spcPts val="8289"/>
              </a:lnSpc>
            </a:pPr>
            <a:r>
              <a:rPr lang="en-US" sz="5921" dirty="0">
                <a:solidFill>
                  <a:srgbClr val="2B4B82"/>
                </a:solidFill>
                <a:latin typeface="Clear Sans Bold"/>
              </a:rPr>
              <a:t>Other Ideas for AI Use in the Classroom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3" name="TextBox 3"/>
          <p:cNvSpPr txBox="1"/>
          <p:nvPr/>
        </p:nvSpPr>
        <p:spPr>
          <a:xfrm>
            <a:off x="1028700" y="2112010"/>
            <a:ext cx="9976404" cy="7393755"/>
          </a:xfrm>
          <a:prstGeom prst="rect">
            <a:avLst/>
          </a:prstGeom>
        </p:spPr>
        <p:txBody>
          <a:bodyPr lIns="0" tIns="0" rIns="0" bIns="0" rtlCol="0" anchor="t">
            <a:spAutoFit/>
          </a:bodyPr>
          <a:lstStyle/>
          <a:p>
            <a:pPr>
              <a:lnSpc>
                <a:spcPts val="6480"/>
              </a:lnSpc>
            </a:pPr>
            <a:r>
              <a:rPr lang="en-US" sz="5400" dirty="0">
                <a:solidFill>
                  <a:srgbClr val="94DDDE"/>
                </a:solidFill>
                <a:latin typeface="Clear Sans Bold"/>
              </a:rPr>
              <a:t>My Current POV:</a:t>
            </a:r>
          </a:p>
          <a:p>
            <a:pPr>
              <a:lnSpc>
                <a:spcPts val="6480"/>
              </a:lnSpc>
            </a:pPr>
            <a:endParaRPr lang="en-US" sz="5400" dirty="0">
              <a:solidFill>
                <a:srgbClr val="94DDDE"/>
              </a:solidFill>
              <a:latin typeface="Clear Sans Bold"/>
            </a:endParaRPr>
          </a:p>
          <a:p>
            <a:pPr>
              <a:lnSpc>
                <a:spcPts val="6480"/>
              </a:lnSpc>
            </a:pPr>
            <a:r>
              <a:rPr lang="en-US" sz="3200" dirty="0">
                <a:solidFill>
                  <a:srgbClr val="94DDDE"/>
                </a:solidFill>
                <a:latin typeface="Clear Sans Bold"/>
              </a:rPr>
              <a:t>Students are still thinking when they use AI; they’re just thinking </a:t>
            </a:r>
            <a:r>
              <a:rPr lang="en-US" sz="3200" dirty="0">
                <a:solidFill>
                  <a:schemeClr val="accent6"/>
                </a:solidFill>
                <a:latin typeface="Clear Sans Bold"/>
              </a:rPr>
              <a:t>differently</a:t>
            </a:r>
            <a:r>
              <a:rPr lang="en-US" sz="3200" dirty="0">
                <a:solidFill>
                  <a:srgbClr val="94DDDE"/>
                </a:solidFill>
                <a:latin typeface="Clear Sans Bold"/>
              </a:rPr>
              <a:t> than we had to and not only is this okay, maybe this is exactly what they need to become advanced critical thinkers in a rapidly changing world. </a:t>
            </a:r>
          </a:p>
          <a:p>
            <a:pPr>
              <a:lnSpc>
                <a:spcPts val="6480"/>
              </a:lnSpc>
            </a:pPr>
            <a:endParaRPr lang="en-US" sz="3200" dirty="0">
              <a:solidFill>
                <a:srgbClr val="94DDDE"/>
              </a:solidFill>
              <a:latin typeface="Clear Sans Bold"/>
            </a:endParaRPr>
          </a:p>
          <a:p>
            <a:pPr>
              <a:lnSpc>
                <a:spcPts val="6480"/>
              </a:lnSpc>
            </a:pPr>
            <a:endParaRPr lang="en-US" sz="3200" dirty="0">
              <a:solidFill>
                <a:srgbClr val="94DDDE"/>
              </a:solidFill>
              <a:latin typeface="Clear Sans Bold"/>
            </a:endParaRPr>
          </a:p>
        </p:txBody>
      </p:sp>
      <p:sp>
        <p:nvSpPr>
          <p:cNvPr id="5" name="Freeform 5"/>
          <p:cNvSpPr/>
          <p:nvPr/>
        </p:nvSpPr>
        <p:spPr>
          <a:xfrm>
            <a:off x="12812653" y="2322150"/>
            <a:ext cx="3662625" cy="5642699"/>
          </a:xfrm>
          <a:custGeom>
            <a:avLst/>
            <a:gdLst/>
            <a:ahLst/>
            <a:cxnLst/>
            <a:rect l="l" t="t" r="r" b="b"/>
            <a:pathLst>
              <a:path w="3662625" h="5642699">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1629241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112010"/>
            <a:ext cx="9976404" cy="6062980"/>
            <a:chOff x="0" y="0"/>
            <a:chExt cx="13301871" cy="8083973"/>
          </a:xfrm>
        </p:grpSpPr>
        <p:sp>
          <p:nvSpPr>
            <p:cNvPr id="3" name="TextBox 3"/>
            <p:cNvSpPr txBox="1"/>
            <p:nvPr/>
          </p:nvSpPr>
          <p:spPr>
            <a:xfrm>
              <a:off x="0" y="0"/>
              <a:ext cx="13301871" cy="6553200"/>
            </a:xfrm>
            <a:prstGeom prst="rect">
              <a:avLst/>
            </a:prstGeom>
          </p:spPr>
          <p:txBody>
            <a:bodyPr lIns="0" tIns="0" rIns="0" bIns="0" rtlCol="0" anchor="t">
              <a:spAutoFit/>
            </a:bodyPr>
            <a:lstStyle/>
            <a:p>
              <a:pPr>
                <a:lnSpc>
                  <a:spcPts val="6480"/>
                </a:lnSpc>
              </a:pPr>
              <a:r>
                <a:rPr lang="en-US" sz="5400">
                  <a:solidFill>
                    <a:srgbClr val="94DDDE"/>
                  </a:solidFill>
                  <a:latin typeface="Clear Sans Bold"/>
                </a:rPr>
                <a:t>I am </a:t>
              </a:r>
              <a:r>
                <a:rPr lang="en-US" sz="5400">
                  <a:solidFill>
                    <a:srgbClr val="F7B4A7"/>
                  </a:solidFill>
                  <a:latin typeface="Clear Sans Bold"/>
                </a:rPr>
                <a:t>not </a:t>
              </a:r>
              <a:r>
                <a:rPr lang="en-US" sz="5400">
                  <a:solidFill>
                    <a:srgbClr val="94DDDE"/>
                  </a:solidFill>
                  <a:latin typeface="Clear Sans Bold"/>
                </a:rPr>
                <a:t>an expert on AI</a:t>
              </a:r>
            </a:p>
            <a:p>
              <a:pPr>
                <a:lnSpc>
                  <a:spcPts val="6480"/>
                </a:lnSpc>
              </a:pPr>
              <a:endParaRPr lang="en-US" sz="5400">
                <a:solidFill>
                  <a:srgbClr val="94DDDE"/>
                </a:solidFill>
                <a:latin typeface="Clear Sans Bold"/>
              </a:endParaRPr>
            </a:p>
            <a:p>
              <a:pPr>
                <a:lnSpc>
                  <a:spcPts val="6480"/>
                </a:lnSpc>
              </a:pPr>
              <a:r>
                <a:rPr lang="en-US" sz="5400">
                  <a:solidFill>
                    <a:srgbClr val="94DDDE"/>
                  </a:solidFill>
                  <a:latin typeface="Clear Sans Bold"/>
                </a:rPr>
                <a:t>I can only speak to my ideas about and experiences using AI specifically in </a:t>
              </a:r>
              <a:r>
                <a:rPr lang="en-US" sz="5400">
                  <a:solidFill>
                    <a:srgbClr val="F7B4A7"/>
                  </a:solidFill>
                  <a:latin typeface="Clear Sans Bold"/>
                </a:rPr>
                <a:t>literature </a:t>
              </a:r>
              <a:r>
                <a:rPr lang="en-US" sz="5400">
                  <a:solidFill>
                    <a:srgbClr val="94DDDE"/>
                  </a:solidFill>
                  <a:latin typeface="Clear Sans Bold"/>
                </a:rPr>
                <a:t>and </a:t>
              </a:r>
              <a:r>
                <a:rPr lang="en-US" sz="5400">
                  <a:solidFill>
                    <a:srgbClr val="F7B4A7"/>
                  </a:solidFill>
                  <a:latin typeface="Clear Sans Bold"/>
                </a:rPr>
                <a:t>writing </a:t>
              </a:r>
              <a:r>
                <a:rPr lang="en-US" sz="5400">
                  <a:solidFill>
                    <a:srgbClr val="94DDDE"/>
                  </a:solidFill>
                  <a:latin typeface="Clear Sans Bold"/>
                </a:rPr>
                <a:t>classrooms</a:t>
              </a:r>
            </a:p>
          </p:txBody>
        </p:sp>
        <p:sp>
          <p:nvSpPr>
            <p:cNvPr id="4" name="TextBox 4"/>
            <p:cNvSpPr txBox="1"/>
            <p:nvPr/>
          </p:nvSpPr>
          <p:spPr>
            <a:xfrm>
              <a:off x="0" y="7461250"/>
              <a:ext cx="13301871" cy="622723"/>
            </a:xfrm>
            <a:prstGeom prst="rect">
              <a:avLst/>
            </a:prstGeom>
          </p:spPr>
          <p:txBody>
            <a:bodyPr lIns="0" tIns="0" rIns="0" bIns="0" rtlCol="0" anchor="t">
              <a:spAutoFit/>
            </a:bodyPr>
            <a:lstStyle/>
            <a:p>
              <a:pPr>
                <a:lnSpc>
                  <a:spcPts val="3919"/>
                </a:lnSpc>
              </a:pPr>
              <a:r>
                <a:rPr lang="en-US" sz="2799" spc="279">
                  <a:solidFill>
                    <a:srgbClr val="F7B4A7"/>
                  </a:solidFill>
                  <a:latin typeface="Clear Sans Bold"/>
                </a:rPr>
                <a:t>PLEASE NOTE!</a:t>
              </a:r>
            </a:p>
          </p:txBody>
        </p:sp>
      </p:grpSp>
      <p:sp>
        <p:nvSpPr>
          <p:cNvPr id="5" name="Freeform 5"/>
          <p:cNvSpPr/>
          <p:nvPr/>
        </p:nvSpPr>
        <p:spPr>
          <a:xfrm>
            <a:off x="12812653" y="2322150"/>
            <a:ext cx="3662625" cy="5642699"/>
          </a:xfrm>
          <a:custGeom>
            <a:avLst/>
            <a:gdLst/>
            <a:ahLst/>
            <a:cxnLst/>
            <a:rect l="l" t="t" r="r" b="b"/>
            <a:pathLst>
              <a:path w="3662625" h="5642699">
                <a:moveTo>
                  <a:pt x="0" y="0"/>
                </a:moveTo>
                <a:lnTo>
                  <a:pt x="3662625" y="0"/>
                </a:lnTo>
                <a:lnTo>
                  <a:pt x="3662625"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2718763"/>
            <a:ext cx="9768230" cy="5099464"/>
            <a:chOff x="0" y="85725"/>
            <a:chExt cx="13024306" cy="6799284"/>
          </a:xfrm>
        </p:grpSpPr>
        <p:sp>
          <p:nvSpPr>
            <p:cNvPr id="4" name="TextBox 4"/>
            <p:cNvSpPr txBox="1"/>
            <p:nvPr/>
          </p:nvSpPr>
          <p:spPr>
            <a:xfrm>
              <a:off x="0" y="85725"/>
              <a:ext cx="13024306" cy="1207135"/>
            </a:xfrm>
            <a:prstGeom prst="rect">
              <a:avLst/>
            </a:prstGeom>
          </p:spPr>
          <p:txBody>
            <a:bodyPr lIns="0" tIns="0" rIns="0" bIns="0" rtlCol="0" anchor="t">
              <a:spAutoFit/>
            </a:bodyPr>
            <a:lstStyle/>
            <a:p>
              <a:pPr>
                <a:lnSpc>
                  <a:spcPts val="6719"/>
                </a:lnSpc>
              </a:pPr>
              <a:r>
                <a:rPr lang="en-US" sz="6399">
                  <a:solidFill>
                    <a:srgbClr val="31356E"/>
                  </a:solidFill>
                  <a:latin typeface="Clear Sans Bold"/>
                </a:rPr>
                <a:t>First Impressions</a:t>
              </a:r>
            </a:p>
          </p:txBody>
        </p:sp>
        <p:sp>
          <p:nvSpPr>
            <p:cNvPr id="5" name="TextBox 5"/>
            <p:cNvSpPr txBox="1"/>
            <p:nvPr/>
          </p:nvSpPr>
          <p:spPr>
            <a:xfrm>
              <a:off x="0" y="2031971"/>
              <a:ext cx="12478551" cy="4853038"/>
            </a:xfrm>
            <a:prstGeom prst="rect">
              <a:avLst/>
            </a:prstGeom>
          </p:spPr>
          <p:txBody>
            <a:bodyPr lIns="0" tIns="0" rIns="0" bIns="0" rtlCol="0" anchor="t">
              <a:spAutoFit/>
            </a:bodyPr>
            <a:lstStyle/>
            <a:p>
              <a:pPr marL="626111" lvl="1" indent="-313055">
                <a:lnSpc>
                  <a:spcPts val="4060"/>
                </a:lnSpc>
                <a:buFont typeface="Arial"/>
                <a:buChar char="•"/>
              </a:pPr>
              <a:r>
                <a:rPr lang="en-US" sz="2900" dirty="0">
                  <a:solidFill>
                    <a:srgbClr val="2B4B82"/>
                  </a:solidFill>
                  <a:latin typeface="Clear Sans"/>
                </a:rPr>
                <a:t>omg </a:t>
              </a:r>
            </a:p>
            <a:p>
              <a:pPr marL="626111" lvl="1" indent="-313055">
                <a:lnSpc>
                  <a:spcPts val="4060"/>
                </a:lnSpc>
                <a:buFont typeface="Arial"/>
                <a:buChar char="•"/>
              </a:pPr>
              <a:r>
                <a:rPr lang="en-US" sz="2900" dirty="0">
                  <a:solidFill>
                    <a:srgbClr val="2B4B82"/>
                  </a:solidFill>
                  <a:latin typeface="Clear Sans"/>
                </a:rPr>
                <a:t>this is a nightmare </a:t>
              </a:r>
            </a:p>
            <a:p>
              <a:pPr marL="626111" lvl="1" indent="-313055">
                <a:lnSpc>
                  <a:spcPts val="4060"/>
                </a:lnSpc>
                <a:buFont typeface="Arial"/>
                <a:buChar char="•"/>
              </a:pPr>
              <a:r>
                <a:rPr lang="en-US" sz="2900" dirty="0">
                  <a:solidFill>
                    <a:srgbClr val="2B4B82"/>
                  </a:solidFill>
                  <a:latin typeface="Clear Sans"/>
                </a:rPr>
                <a:t>no more out of class writing </a:t>
              </a:r>
            </a:p>
            <a:p>
              <a:pPr marL="626111" lvl="1" indent="-313055">
                <a:lnSpc>
                  <a:spcPts val="4060"/>
                </a:lnSpc>
                <a:buFont typeface="Arial"/>
                <a:buChar char="•"/>
              </a:pPr>
              <a:r>
                <a:rPr lang="en-US" sz="2900" dirty="0">
                  <a:solidFill>
                    <a:srgbClr val="2B4B82"/>
                  </a:solidFill>
                  <a:latin typeface="Clear Sans"/>
                </a:rPr>
                <a:t>we have to ban it! </a:t>
              </a:r>
            </a:p>
            <a:p>
              <a:pPr marL="626111" lvl="1" indent="-313055">
                <a:lnSpc>
                  <a:spcPts val="4060"/>
                </a:lnSpc>
                <a:buFont typeface="Arial"/>
                <a:buChar char="•"/>
              </a:pPr>
              <a:r>
                <a:rPr lang="en-US" sz="2900" dirty="0">
                  <a:solidFill>
                    <a:srgbClr val="2B4B82"/>
                  </a:solidFill>
                  <a:latin typeface="Clear Sans"/>
                </a:rPr>
                <a:t>catch all the students + fail them all for plagiarism</a:t>
              </a:r>
            </a:p>
            <a:p>
              <a:pPr marL="626111" lvl="1" indent="-313055">
                <a:lnSpc>
                  <a:spcPts val="4060"/>
                </a:lnSpc>
                <a:buFont typeface="Arial"/>
                <a:buChar char="•"/>
              </a:pPr>
              <a:r>
                <a:rPr lang="en-US" sz="2900" dirty="0">
                  <a:solidFill>
                    <a:srgbClr val="2B4B82"/>
                  </a:solidFill>
                  <a:latin typeface="Clear Sans"/>
                </a:rPr>
                <a:t>it’s the demise of higher education  </a:t>
              </a:r>
            </a:p>
            <a:p>
              <a:pPr marL="626111" lvl="1" indent="-313055">
                <a:lnSpc>
                  <a:spcPts val="4060"/>
                </a:lnSpc>
                <a:buFont typeface="Arial"/>
                <a:buChar char="•"/>
              </a:pPr>
              <a:r>
                <a:rPr lang="en-US" sz="2900" dirty="0">
                  <a:solidFill>
                    <a:srgbClr val="2B4B82"/>
                  </a:solidFill>
                  <a:latin typeface="Clear Sans"/>
                </a:rPr>
                <a:t>we’re all doomed</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3172375" y="8113714"/>
            <a:ext cx="9319119" cy="883920"/>
          </a:xfrm>
          <a:prstGeom prst="rect">
            <a:avLst/>
          </a:prstGeom>
        </p:spPr>
        <p:txBody>
          <a:bodyPr lIns="0" tIns="0" rIns="0" bIns="0" rtlCol="0" anchor="t">
            <a:spAutoFit/>
          </a:bodyPr>
          <a:lstStyle/>
          <a:p>
            <a:pPr>
              <a:lnSpc>
                <a:spcPts val="6719"/>
              </a:lnSpc>
            </a:pPr>
            <a:r>
              <a:rPr lang="en-US" sz="6399">
                <a:solidFill>
                  <a:srgbClr val="94DDDE"/>
                </a:solidFill>
                <a:latin typeface="Clear Sans Bold"/>
              </a:rPr>
              <a:t>At a Crossroads</a:t>
            </a:r>
          </a:p>
        </p:txBody>
      </p:sp>
      <p:sp>
        <p:nvSpPr>
          <p:cNvPr id="3" name="Freeform 3"/>
          <p:cNvSpPr/>
          <p:nvPr/>
        </p:nvSpPr>
        <p:spPr>
          <a:xfrm>
            <a:off x="4610774" y="1441513"/>
            <a:ext cx="2645731" cy="1625922"/>
          </a:xfrm>
          <a:custGeom>
            <a:avLst/>
            <a:gdLst/>
            <a:ahLst/>
            <a:cxnLst/>
            <a:rect l="l" t="t" r="r" b="b"/>
            <a:pathLst>
              <a:path w="2645731" h="1625922">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879313" y="5316566"/>
            <a:ext cx="5758626" cy="4114800"/>
          </a:xfrm>
          <a:custGeom>
            <a:avLst/>
            <a:gdLst/>
            <a:ahLst/>
            <a:cxnLst/>
            <a:rect l="l" t="t" r="r" b="b"/>
            <a:pathLst>
              <a:path w="5758626" h="4114800">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6340312" y="-1788377"/>
            <a:ext cx="1491622" cy="3229890"/>
          </a:xfrm>
          <a:custGeom>
            <a:avLst/>
            <a:gdLst/>
            <a:ahLst/>
            <a:cxnLst/>
            <a:rect l="l" t="t" r="r" b="b"/>
            <a:pathLst>
              <a:path w="1491622" h="3229890">
                <a:moveTo>
                  <a:pt x="0" y="0"/>
                </a:moveTo>
                <a:lnTo>
                  <a:pt x="1491622" y="0"/>
                </a:lnTo>
                <a:lnTo>
                  <a:pt x="1491622" y="3229890"/>
                </a:lnTo>
                <a:lnTo>
                  <a:pt x="0" y="3229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242167" y="-1536821"/>
            <a:ext cx="3748344" cy="3073642"/>
          </a:xfrm>
          <a:custGeom>
            <a:avLst/>
            <a:gdLst/>
            <a:ahLst/>
            <a:cxnLst/>
            <a:rect l="l" t="t" r="r" b="b"/>
            <a:pathLst>
              <a:path w="3748344" h="3073642">
                <a:moveTo>
                  <a:pt x="0" y="0"/>
                </a:moveTo>
                <a:lnTo>
                  <a:pt x="3748345" y="0"/>
                </a:lnTo>
                <a:lnTo>
                  <a:pt x="3748345" y="3073642"/>
                </a:lnTo>
                <a:lnTo>
                  <a:pt x="0" y="30736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566643" y="-2441088"/>
            <a:ext cx="4317873" cy="5892879"/>
          </a:xfrm>
          <a:custGeom>
            <a:avLst/>
            <a:gdLst/>
            <a:ahLst/>
            <a:cxnLst/>
            <a:rect l="l" t="t" r="r" b="b"/>
            <a:pathLst>
              <a:path w="4317873" h="5892879">
                <a:moveTo>
                  <a:pt x="0" y="0"/>
                </a:moveTo>
                <a:lnTo>
                  <a:pt x="4317873" y="0"/>
                </a:lnTo>
                <a:lnTo>
                  <a:pt x="4317873" y="5892879"/>
                </a:lnTo>
                <a:lnTo>
                  <a:pt x="0" y="589287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flipH="1">
            <a:off x="1742874" y="3067435"/>
            <a:ext cx="4597438" cy="2842053"/>
          </a:xfrm>
          <a:custGeom>
            <a:avLst/>
            <a:gdLst/>
            <a:ahLst/>
            <a:cxnLst/>
            <a:rect l="l" t="t" r="r" b="b"/>
            <a:pathLst>
              <a:path w="4597438" h="2842053">
                <a:moveTo>
                  <a:pt x="4597438" y="0"/>
                </a:moveTo>
                <a:lnTo>
                  <a:pt x="0" y="0"/>
                </a:lnTo>
                <a:lnTo>
                  <a:pt x="0" y="2842053"/>
                </a:lnTo>
                <a:lnTo>
                  <a:pt x="4597438" y="2842053"/>
                </a:lnTo>
                <a:lnTo>
                  <a:pt x="4597438"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7263131" y="2239565"/>
            <a:ext cx="10584013" cy="5468289"/>
          </a:xfrm>
          <a:prstGeom prst="rect">
            <a:avLst/>
          </a:prstGeom>
        </p:spPr>
        <p:txBody>
          <a:bodyPr lIns="0" tIns="0" rIns="0" bIns="0" rtlCol="0" anchor="t">
            <a:spAutoFit/>
          </a:bodyPr>
          <a:lstStyle/>
          <a:p>
            <a:pPr algn="ctr">
              <a:lnSpc>
                <a:spcPts val="4007"/>
              </a:lnSpc>
            </a:pPr>
            <a:r>
              <a:rPr lang="en-US" sz="2862" dirty="0">
                <a:solidFill>
                  <a:srgbClr val="94DDDE"/>
                </a:solidFill>
                <a:latin typeface="Clear Sans"/>
              </a:rPr>
              <a:t>HOW MIGHT WE EMBRACE AI IN THE CLASSROOM RATHER THAN FEAR IT?</a:t>
            </a:r>
          </a:p>
          <a:p>
            <a:pPr algn="ctr">
              <a:lnSpc>
                <a:spcPts val="4007"/>
              </a:lnSpc>
            </a:pPr>
            <a:endParaRPr lang="en-US" sz="2862" dirty="0">
              <a:solidFill>
                <a:srgbClr val="94DDDE"/>
              </a:solidFill>
              <a:latin typeface="Clear Sans"/>
            </a:endParaRPr>
          </a:p>
          <a:p>
            <a:pPr algn="ctr">
              <a:lnSpc>
                <a:spcPts val="4007"/>
              </a:lnSpc>
            </a:pPr>
            <a:r>
              <a:rPr lang="en-US" sz="2862" dirty="0">
                <a:solidFill>
                  <a:srgbClr val="94DDDE"/>
                </a:solidFill>
                <a:latin typeface="Clear Sans"/>
              </a:rPr>
              <a:t>HOW MIGHT WE USE AI AS A TOOL: LIKE A CALCULATOR, WIKIPEDIA, GOOGLE, OR A STUDY BUDDY?</a:t>
            </a:r>
          </a:p>
          <a:p>
            <a:pPr algn="ctr">
              <a:lnSpc>
                <a:spcPts val="4007"/>
              </a:lnSpc>
            </a:pPr>
            <a:endParaRPr lang="en-US" sz="2862" dirty="0">
              <a:solidFill>
                <a:srgbClr val="94DDDE"/>
              </a:solidFill>
              <a:latin typeface="Clear Sans"/>
            </a:endParaRPr>
          </a:p>
          <a:p>
            <a:pPr algn="ctr">
              <a:lnSpc>
                <a:spcPts val="4007"/>
              </a:lnSpc>
              <a:spcBef>
                <a:spcPct val="0"/>
              </a:spcBef>
            </a:pPr>
            <a:r>
              <a:rPr lang="en-US" sz="2862" dirty="0">
                <a:solidFill>
                  <a:srgbClr val="94DDDE"/>
                </a:solidFill>
                <a:latin typeface="Clear Sans"/>
              </a:rPr>
              <a:t>I BELIEVE IN EMBRACING NEW TECHNOLOGIES, BUT WHERE DO WE DRAW THE LINE? THE GOAL IS TO IMPROVE LEARNING, SELF-RELIANCE, AND SELF-ASSESSMENT, AND TO BUILD KNOWLEDGE, NOT TO GIVE STUDENTS DETOURS AROUND CRUCIAL SKILL BUILDING.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aphicFrame>
        <p:nvGraphicFramePr>
          <p:cNvPr id="6" name="Table 6"/>
          <p:cNvGraphicFramePr>
            <a:graphicFrameLocks noGrp="1"/>
          </p:cNvGraphicFramePr>
          <p:nvPr>
            <p:extLst>
              <p:ext uri="{D42A27DB-BD31-4B8C-83A1-F6EECF244321}">
                <p14:modId xmlns:p14="http://schemas.microsoft.com/office/powerpoint/2010/main" val="104764371"/>
              </p:ext>
            </p:extLst>
          </p:nvPr>
        </p:nvGraphicFramePr>
        <p:xfrm>
          <a:off x="7696200" y="114300"/>
          <a:ext cx="9753600" cy="9953987"/>
        </p:xfrm>
        <a:graphic>
          <a:graphicData uri="http://schemas.openxmlformats.org/drawingml/2006/table">
            <a:tbl>
              <a:tblPr/>
              <a:tblGrid>
                <a:gridCol w="9753600">
                  <a:extLst>
                    <a:ext uri="{9D8B030D-6E8A-4147-A177-3AD203B41FA5}">
                      <a16:colId xmlns:a16="http://schemas.microsoft.com/office/drawing/2014/main" val="20000"/>
                    </a:ext>
                  </a:extLst>
                </a:gridCol>
              </a:tblGrid>
              <a:tr h="1238690">
                <a:tc>
                  <a:txBody>
                    <a:bodyPr/>
                    <a:lstStyle/>
                    <a:p>
                      <a:pPr algn="l">
                        <a:lnSpc>
                          <a:spcPct val="150000"/>
                        </a:lnSpc>
                        <a:defRPr/>
                      </a:pPr>
                      <a:endParaRPr lang="en-US" sz="5000" dirty="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0"/>
                  </a:ext>
                </a:extLst>
              </a:tr>
              <a:tr h="6045412">
                <a:tc>
                  <a:txBody>
                    <a:bodyPr/>
                    <a:lstStyle/>
                    <a:p>
                      <a:pPr marL="313056" lvl="1" indent="0">
                        <a:lnSpc>
                          <a:spcPct val="150000"/>
                        </a:lnSpc>
                        <a:buFont typeface="Arial"/>
                        <a:buNone/>
                      </a:pPr>
                      <a:r>
                        <a:rPr lang="en-US" sz="2200" dirty="0">
                          <a:solidFill>
                            <a:srgbClr val="94DDDE"/>
                          </a:solidFill>
                          <a:latin typeface="Clear Sans"/>
                        </a:rPr>
                        <a:t>“Academia really has to look at itself in the mirror and decide what it’s going to be,” said Josh </a:t>
                      </a:r>
                      <a:r>
                        <a:rPr lang="en-US" sz="2200" dirty="0" err="1">
                          <a:solidFill>
                            <a:srgbClr val="94DDDE"/>
                          </a:solidFill>
                          <a:latin typeface="Clear Sans"/>
                        </a:rPr>
                        <a:t>Eyler</a:t>
                      </a:r>
                      <a:r>
                        <a:rPr lang="en-US" sz="2200" dirty="0">
                          <a:solidFill>
                            <a:srgbClr val="94DDDE"/>
                          </a:solidFill>
                          <a:latin typeface="Clear Sans"/>
                        </a:rPr>
                        <a:t>, director of the Center for Excellence in Teaching and Learning at the University of Mississippi, who has criticized the “moral panic” he has seen in response to </a:t>
                      </a:r>
                      <a:r>
                        <a:rPr lang="en-US" sz="2200" dirty="0" err="1">
                          <a:solidFill>
                            <a:srgbClr val="94DDDE"/>
                          </a:solidFill>
                          <a:latin typeface="Clear Sans"/>
                        </a:rPr>
                        <a:t>ChatGPT</a:t>
                      </a:r>
                      <a:r>
                        <a:rPr lang="en-US" sz="2200" dirty="0">
                          <a:solidFill>
                            <a:srgbClr val="94DDDE"/>
                          </a:solidFill>
                          <a:latin typeface="Clear Sans"/>
                        </a:rPr>
                        <a:t>. “Is it going to be more concerned with compliance and policing behaviors and trying to get out in front of cheating, without any evidence to support whether or not that’s actually going to happen? </a:t>
                      </a:r>
                      <a:r>
                        <a:rPr lang="en-US" sz="2200" dirty="0">
                          <a:solidFill>
                            <a:schemeClr val="accent6"/>
                          </a:solidFill>
                          <a:latin typeface="Clear Sans"/>
                        </a:rPr>
                        <a:t>Or does it want to think about trust in students as its first reaction and building that trust into its response and its pedagogy?”</a:t>
                      </a:r>
                    </a:p>
                    <a:p>
                      <a:pPr marL="313056" lvl="1" indent="0">
                        <a:lnSpc>
                          <a:spcPct val="150000"/>
                        </a:lnSpc>
                        <a:buFont typeface="Arial"/>
                        <a:buNone/>
                      </a:pPr>
                      <a:endParaRPr lang="en-US" sz="2200" dirty="0">
                        <a:solidFill>
                          <a:schemeClr val="accent6"/>
                        </a:solidFill>
                        <a:latin typeface="Clear Sans"/>
                      </a:endParaRPr>
                    </a:p>
                    <a:p>
                      <a:pPr marL="313056" marR="0" lvl="1" indent="0" algn="l" defTabSz="914400" rtl="0" eaLnBrk="1" fontAlgn="auto" latinLnBrk="0" hangingPunct="1">
                        <a:lnSpc>
                          <a:spcPct val="150000"/>
                        </a:lnSpc>
                        <a:spcBef>
                          <a:spcPts val="0"/>
                        </a:spcBef>
                        <a:spcAft>
                          <a:spcPts val="0"/>
                        </a:spcAft>
                        <a:buClrTx/>
                        <a:buSzTx/>
                        <a:buFont typeface="Arial"/>
                        <a:buNone/>
                        <a:tabLst/>
                        <a:defRPr/>
                      </a:pPr>
                      <a:r>
                        <a:rPr lang="en-US" sz="2200" dirty="0">
                          <a:solidFill>
                            <a:srgbClr val="94DDDE"/>
                          </a:solidFill>
                          <a:latin typeface="Clear Sans"/>
                        </a:rPr>
                        <a:t>From Beth McMurtrie, “AI and </a:t>
                      </a:r>
                      <a:r>
                        <a:rPr lang="en-US" sz="2200" kern="1200" dirty="0">
                          <a:solidFill>
                            <a:srgbClr val="94DDDE"/>
                          </a:solidFill>
                          <a:latin typeface="Clear Sans"/>
                          <a:ea typeface="+mn-ea"/>
                          <a:cs typeface="+mn-cs"/>
                        </a:rPr>
                        <a:t>the</a:t>
                      </a:r>
                      <a:r>
                        <a:rPr lang="en-US" sz="2200" dirty="0">
                          <a:solidFill>
                            <a:srgbClr val="94DDDE"/>
                          </a:solidFill>
                          <a:latin typeface="Clear Sans"/>
                        </a:rPr>
                        <a:t> Future of Undergraduate Writing: Teaching experts are concerned, but not for the reasons you think” (</a:t>
                      </a:r>
                      <a:r>
                        <a:rPr lang="en-US" sz="2200" dirty="0">
                          <a:solidFill>
                            <a:srgbClr val="94DDDE"/>
                          </a:solidFill>
                          <a:latin typeface="Clear Sans Italics"/>
                        </a:rPr>
                        <a:t>The Chronicle of Higher Education,</a:t>
                      </a:r>
                      <a:r>
                        <a:rPr lang="en-US" sz="2200" dirty="0">
                          <a:solidFill>
                            <a:srgbClr val="94DDDE"/>
                          </a:solidFill>
                          <a:latin typeface="Clear Sans"/>
                        </a:rPr>
                        <a:t> 12/2022)</a:t>
                      </a:r>
                    </a:p>
                    <a:p>
                      <a:pPr marL="313056" lvl="1" indent="0">
                        <a:lnSpc>
                          <a:spcPct val="150000"/>
                        </a:lnSpc>
                        <a:buFont typeface="Arial"/>
                        <a:buNone/>
                      </a:pPr>
                      <a:endParaRPr lang="en-US" sz="2200" dirty="0">
                        <a:solidFill>
                          <a:schemeClr val="accent6"/>
                        </a:solidFill>
                        <a:latin typeface="Clear Sans"/>
                      </a:endParaRPr>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1"/>
                  </a:ext>
                </a:extLst>
              </a:tr>
              <a:tr h="1183748">
                <a:tc>
                  <a:txBody>
                    <a:bodyPr/>
                    <a:lstStyle/>
                    <a:p>
                      <a:pPr marL="626111" lvl="1" indent="-313055" algn="l">
                        <a:lnSpc>
                          <a:spcPts val="4060"/>
                        </a:lnSpc>
                        <a:buFont typeface="Arial"/>
                        <a:buChar char="•"/>
                        <a:defRPr/>
                      </a:pPr>
                      <a:endParaRPr lang="en-US" sz="1100" dirty="0"/>
                    </a:p>
                  </a:txBody>
                  <a:tcPr marL="190500" marR="190500" marT="190500" marB="190500" anchor="ctr">
                    <a:lnL w="66675" cap="flat" cmpd="sng" algn="ctr">
                      <a:solidFill>
                        <a:srgbClr val="2B4B82"/>
                      </a:solidFill>
                      <a:prstDash val="solid"/>
                      <a:round/>
                      <a:headEnd type="none" w="med" len="med"/>
                      <a:tailEnd type="none" w="med" len="med"/>
                    </a:lnL>
                    <a:lnR w="66675" cap="flat" cmpd="sng" algn="ctr">
                      <a:solidFill>
                        <a:srgbClr val="2B4B82"/>
                      </a:solidFill>
                      <a:prstDash val="solid"/>
                      <a:round/>
                      <a:headEnd type="none" w="med" len="med"/>
                      <a:tailEnd type="none" w="med" len="med"/>
                    </a:lnR>
                    <a:lnT w="66675" cap="flat" cmpd="sng" algn="ctr">
                      <a:solidFill>
                        <a:srgbClr val="2B4B82"/>
                      </a:solidFill>
                      <a:prstDash val="solid"/>
                      <a:round/>
                      <a:headEnd type="none" w="med" len="med"/>
                      <a:tailEnd type="none" w="med" len="med"/>
                    </a:lnT>
                    <a:lnB w="66675" cap="flat" cmpd="sng" algn="ctr">
                      <a:solidFill>
                        <a:srgbClr val="2B4B82"/>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9"/>
          <p:cNvSpPr txBox="1"/>
          <p:nvPr/>
        </p:nvSpPr>
        <p:spPr>
          <a:xfrm>
            <a:off x="0" y="9389757"/>
            <a:ext cx="18288000" cy="897243"/>
          </a:xfrm>
          <a:prstGeom prst="rect">
            <a:avLst/>
          </a:prstGeom>
        </p:spPr>
        <p:txBody>
          <a:bodyPr lIns="127000" tIns="127000" rIns="127000" bIns="127000" rtlCol="0" anchor="ctr"/>
          <a:lstStyle/>
          <a:p>
            <a:pPr algn="ctr">
              <a:lnSpc>
                <a:spcPts val="2100"/>
              </a:lnSpc>
            </a:pPr>
            <a:r>
              <a:rPr lang="en-US" sz="1500" dirty="0">
                <a:solidFill>
                  <a:srgbClr val="2B4B82"/>
                </a:solidFill>
                <a:latin typeface="Clear Sans Medium"/>
              </a:rPr>
              <a:t>Tip:</a:t>
            </a:r>
            <a:r>
              <a:rPr lang="en-US" sz="1500" dirty="0">
                <a:solidFill>
                  <a:srgbClr val="2B4B82"/>
                </a:solidFill>
                <a:latin typeface="Clear Sans"/>
              </a:rPr>
              <a:t> Use links to go to a different page inside your presentation. </a:t>
            </a:r>
          </a:p>
          <a:p>
            <a:pPr algn="ctr">
              <a:lnSpc>
                <a:spcPts val="2100"/>
              </a:lnSpc>
            </a:pPr>
            <a:r>
              <a:rPr lang="en-US" sz="1500" dirty="0">
                <a:solidFill>
                  <a:srgbClr val="2B4B82"/>
                </a:solidFill>
                <a:latin typeface="Clear Sans Medium"/>
              </a:rPr>
              <a:t>How: </a:t>
            </a:r>
            <a:r>
              <a:rPr lang="en-US" sz="1500" dirty="0">
                <a:solidFill>
                  <a:srgbClr val="2B4B82"/>
                </a:solidFill>
                <a:latin typeface="Clear Sans"/>
              </a:rPr>
              <a:t>Highlight text, click on the link symbol on the toolbar, and select the page in your presentation you want to connect.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0" y="5780416"/>
            <a:ext cx="4832798" cy="4506584"/>
          </a:xfrm>
          <a:custGeom>
            <a:avLst/>
            <a:gdLst/>
            <a:ahLst/>
            <a:cxnLst/>
            <a:rect l="l" t="t" r="r" b="b"/>
            <a:pathLst>
              <a:path w="4832798" h="4506584">
                <a:moveTo>
                  <a:pt x="0" y="0"/>
                </a:moveTo>
                <a:lnTo>
                  <a:pt x="4832798" y="0"/>
                </a:lnTo>
                <a:lnTo>
                  <a:pt x="4832798" y="4506584"/>
                </a:lnTo>
                <a:lnTo>
                  <a:pt x="0" y="4506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572000" y="2019300"/>
            <a:ext cx="12019745" cy="6512680"/>
          </a:xfrm>
          <a:prstGeom prst="rect">
            <a:avLst/>
          </a:prstGeom>
        </p:spPr>
        <p:txBody>
          <a:bodyPr lIns="0" tIns="0" rIns="0" bIns="0" rtlCol="0" anchor="t">
            <a:spAutoFit/>
          </a:bodyPr>
          <a:lstStyle/>
          <a:p>
            <a:pPr algn="ctr"/>
            <a:r>
              <a:rPr lang="en-US" sz="5921" dirty="0">
                <a:solidFill>
                  <a:srgbClr val="2B4B82"/>
                </a:solidFill>
                <a:latin typeface="Clear Sans Bold"/>
              </a:rPr>
              <a:t>Don’t Fear the Beast</a:t>
            </a:r>
          </a:p>
          <a:p>
            <a:pPr algn="ctr"/>
            <a:r>
              <a:rPr lang="en-US" sz="2800" dirty="0">
                <a:solidFill>
                  <a:srgbClr val="2B4B82"/>
                </a:solidFill>
                <a:latin typeface="Clear Sans Bold"/>
              </a:rPr>
              <a:t>(and maybe it’s not a beast at all)</a:t>
            </a:r>
          </a:p>
          <a:p>
            <a:pPr algn="ctr"/>
            <a:endParaRPr lang="en-US" sz="2800" dirty="0">
              <a:solidFill>
                <a:srgbClr val="2B4B82"/>
              </a:solidFill>
              <a:latin typeface="Clear Sans Bold"/>
            </a:endParaRPr>
          </a:p>
          <a:p>
            <a:pPr algn="ctr"/>
            <a:r>
              <a:rPr lang="en-US" sz="2800" dirty="0">
                <a:solidFill>
                  <a:srgbClr val="2B4B82"/>
                </a:solidFill>
                <a:latin typeface="Clear Sans"/>
              </a:rPr>
              <a:t>AI detection tools don’t work and I do not want my life, as someone who teaches writing, to become a crusade against AI generated material. </a:t>
            </a:r>
          </a:p>
          <a:p>
            <a:pPr algn="ctr"/>
            <a:endParaRPr lang="en-US" sz="2800" dirty="0">
              <a:solidFill>
                <a:srgbClr val="2B4B82"/>
              </a:solidFill>
              <a:latin typeface="Clear Sans"/>
            </a:endParaRPr>
          </a:p>
          <a:p>
            <a:pPr algn="ctr"/>
            <a:r>
              <a:rPr lang="en-US" sz="2800" dirty="0">
                <a:solidFill>
                  <a:srgbClr val="2B4B82"/>
                </a:solidFill>
                <a:latin typeface="Clear Sans"/>
              </a:rPr>
              <a:t>Therefore, the question for me became: how can I embrace it, and use it to build skills that I would typically teach in more traditional ways?  </a:t>
            </a:r>
          </a:p>
          <a:p>
            <a:pPr algn="ctr"/>
            <a:endParaRPr lang="en-US" sz="2800" dirty="0">
              <a:solidFill>
                <a:srgbClr val="2B4B82"/>
              </a:solidFill>
              <a:latin typeface="Clear Sans"/>
            </a:endParaRPr>
          </a:p>
          <a:p>
            <a:pPr algn="ctr"/>
            <a:r>
              <a:rPr lang="en-US" sz="2800" dirty="0">
                <a:solidFill>
                  <a:srgbClr val="2B4B82"/>
                </a:solidFill>
                <a:latin typeface="Clear Sans"/>
              </a:rPr>
              <a:t>When I stopped being so fearful of student cheating, it led me to experiment with taking a more "permissive" or "experimental " approach to AI in my classes instead of villainizing it. This has led to significantly fewer cases of “AI generated plagiarism” and has illustrated to students how to work with contemporary learning tools in a responsible way.</a:t>
            </a:r>
          </a:p>
        </p:txBody>
      </p:sp>
      <p:sp>
        <p:nvSpPr>
          <p:cNvPr id="4" name="Freeform 4"/>
          <p:cNvSpPr/>
          <p:nvPr/>
        </p:nvSpPr>
        <p:spPr>
          <a:xfrm>
            <a:off x="13967460" y="1332534"/>
            <a:ext cx="3291840" cy="2057400"/>
          </a:xfrm>
          <a:custGeom>
            <a:avLst/>
            <a:gdLst/>
            <a:ahLst/>
            <a:cxnLst/>
            <a:rect l="l" t="t" r="r" b="b"/>
            <a:pathLst>
              <a:path w="3291840" h="2057400">
                <a:moveTo>
                  <a:pt x="0" y="0"/>
                </a:moveTo>
                <a:lnTo>
                  <a:pt x="3291840" y="0"/>
                </a:lnTo>
                <a:lnTo>
                  <a:pt x="329184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378162" y="629589"/>
            <a:ext cx="5352606" cy="1731645"/>
          </a:xfrm>
          <a:prstGeom prst="rect">
            <a:avLst/>
          </a:prstGeom>
        </p:spPr>
        <p:txBody>
          <a:bodyPr lIns="0" tIns="0" rIns="0" bIns="0" rtlCol="0" anchor="t">
            <a:spAutoFit/>
          </a:bodyPr>
          <a:lstStyle/>
          <a:p>
            <a:pPr algn="ctr">
              <a:lnSpc>
                <a:spcPts val="6719"/>
              </a:lnSpc>
            </a:pPr>
            <a:r>
              <a:rPr lang="en-US" sz="6399">
                <a:solidFill>
                  <a:srgbClr val="2B4B82"/>
                </a:solidFill>
                <a:latin typeface="Beth Ellen"/>
              </a:rPr>
              <a:t>Aha Moment!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AB8F"/>
        </a:solidFill>
        <a:effectLst/>
      </p:bgPr>
    </p:bg>
    <p:spTree>
      <p:nvGrpSpPr>
        <p:cNvPr id="1" name=""/>
        <p:cNvGrpSpPr/>
        <p:nvPr/>
      </p:nvGrpSpPr>
      <p:grpSpPr>
        <a:xfrm>
          <a:off x="0" y="0"/>
          <a:ext cx="0" cy="0"/>
          <a:chOff x="0" y="0"/>
          <a:chExt cx="0" cy="0"/>
        </a:xfrm>
      </p:grpSpPr>
      <p:grpSp>
        <p:nvGrpSpPr>
          <p:cNvPr id="2" name="Group 2"/>
          <p:cNvGrpSpPr/>
          <p:nvPr/>
        </p:nvGrpSpPr>
        <p:grpSpPr>
          <a:xfrm>
            <a:off x="8878712" y="290122"/>
            <a:ext cx="9195029" cy="3086100"/>
            <a:chOff x="0" y="0"/>
            <a:chExt cx="2421736" cy="812800"/>
          </a:xfrm>
        </p:grpSpPr>
        <p:sp>
          <p:nvSpPr>
            <p:cNvPr id="3" name="Freeform 3"/>
            <p:cNvSpPr/>
            <p:nvPr/>
          </p:nvSpPr>
          <p:spPr>
            <a:xfrm>
              <a:off x="0" y="0"/>
              <a:ext cx="2421736" cy="812800"/>
            </a:xfrm>
            <a:custGeom>
              <a:avLst/>
              <a:gdLst/>
              <a:ahLst/>
              <a:cxnLst/>
              <a:rect l="l" t="t" r="r" b="b"/>
              <a:pathLst>
                <a:path w="2421736" h="812800">
                  <a:moveTo>
                    <a:pt x="0" y="0"/>
                  </a:moveTo>
                  <a:lnTo>
                    <a:pt x="2421736" y="0"/>
                  </a:lnTo>
                  <a:lnTo>
                    <a:pt x="2421736" y="812800"/>
                  </a:lnTo>
                  <a:lnTo>
                    <a:pt x="0" y="812800"/>
                  </a:lnTo>
                  <a:close/>
                </a:path>
              </a:pathLst>
            </a:custGeom>
            <a:solidFill>
              <a:srgbClr val="2B4B82"/>
            </a:solidFill>
          </p:spPr>
        </p:sp>
        <p:sp>
          <p:nvSpPr>
            <p:cNvPr id="4" name="TextBox 4"/>
            <p:cNvSpPr txBox="1"/>
            <p:nvPr/>
          </p:nvSpPr>
          <p:spPr>
            <a:xfrm>
              <a:off x="0" y="-38100"/>
              <a:ext cx="2421736" cy="850900"/>
            </a:xfrm>
            <a:prstGeom prst="rect">
              <a:avLst/>
            </a:prstGeom>
          </p:spPr>
          <p:txBody>
            <a:bodyPr lIns="50800" tIns="50800" rIns="50800" bIns="50800" rtlCol="0" anchor="ctr"/>
            <a:lstStyle/>
            <a:p>
              <a:pPr algn="ctr">
                <a:lnSpc>
                  <a:spcPts val="2659"/>
                </a:lnSpc>
              </a:pPr>
              <a:r>
                <a:rPr lang="en-US" sz="1899" dirty="0">
                  <a:solidFill>
                    <a:srgbClr val="FFFFFF"/>
                  </a:solidFill>
                  <a:latin typeface="Canva Sans"/>
                </a:rPr>
                <a:t>MLA Guidelines:</a:t>
              </a:r>
            </a:p>
            <a:p>
              <a:pPr marL="410209" lvl="1" indent="-205105" algn="ctr">
                <a:lnSpc>
                  <a:spcPts val="2659"/>
                </a:lnSpc>
                <a:buFont typeface="Arial"/>
                <a:buChar char="•"/>
              </a:pPr>
              <a:r>
                <a:rPr lang="en-US" sz="1899" dirty="0">
                  <a:solidFill>
                    <a:srgbClr val="FFFFFF"/>
                  </a:solidFill>
                  <a:latin typeface="Canva Sans"/>
                </a:rPr>
                <a:t>cite a generative AI tool whenever you paraphrase, quote, or incorporate into your own work any content (whether text, image, data, or other) that was created by AI </a:t>
              </a:r>
            </a:p>
            <a:p>
              <a:pPr marL="410209" lvl="1" indent="-205105" algn="ctr">
                <a:lnSpc>
                  <a:spcPts val="2659"/>
                </a:lnSpc>
                <a:buFont typeface="Arial"/>
                <a:buChar char="•"/>
              </a:pPr>
              <a:r>
                <a:rPr lang="en-US" sz="1899" dirty="0">
                  <a:solidFill>
                    <a:srgbClr val="FFFFFF"/>
                  </a:solidFill>
                  <a:latin typeface="Canva Sans"/>
                </a:rPr>
                <a:t>acknowledge all functional uses of the tool (like editing your prose or translating words) in a note, your text, or another suitable location </a:t>
              </a:r>
            </a:p>
            <a:p>
              <a:pPr marL="410209" lvl="1" indent="-205105" algn="ctr">
                <a:lnSpc>
                  <a:spcPts val="2659"/>
                </a:lnSpc>
                <a:spcBef>
                  <a:spcPct val="0"/>
                </a:spcBef>
                <a:buFont typeface="Arial"/>
                <a:buChar char="•"/>
              </a:pPr>
              <a:r>
                <a:rPr lang="en-US" sz="1899" dirty="0">
                  <a:solidFill>
                    <a:srgbClr val="FFFFFF"/>
                  </a:solidFill>
                  <a:latin typeface="Canva Sans"/>
                </a:rPr>
                <a:t>take care to vet the secondary sources it cites</a:t>
              </a:r>
            </a:p>
          </p:txBody>
        </p:sp>
      </p:grpSp>
      <p:grpSp>
        <p:nvGrpSpPr>
          <p:cNvPr id="5" name="Group 5"/>
          <p:cNvGrpSpPr/>
          <p:nvPr/>
        </p:nvGrpSpPr>
        <p:grpSpPr>
          <a:xfrm>
            <a:off x="0" y="996560"/>
            <a:ext cx="9484618" cy="1673224"/>
            <a:chOff x="0" y="0"/>
            <a:chExt cx="12646158" cy="2230966"/>
          </a:xfrm>
        </p:grpSpPr>
        <p:sp>
          <p:nvSpPr>
            <p:cNvPr id="6" name="TextBox 6"/>
            <p:cNvSpPr txBox="1"/>
            <p:nvPr/>
          </p:nvSpPr>
          <p:spPr>
            <a:xfrm>
              <a:off x="7335909" y="-219075"/>
              <a:ext cx="5310248" cy="2450041"/>
            </a:xfrm>
            <a:prstGeom prst="rect">
              <a:avLst/>
            </a:prstGeom>
          </p:spPr>
          <p:txBody>
            <a:bodyPr lIns="0" tIns="0" rIns="0" bIns="0" rtlCol="0" anchor="t">
              <a:spAutoFit/>
            </a:bodyPr>
            <a:lstStyle/>
            <a:p>
              <a:pPr marL="0" lvl="0" indent="0">
                <a:lnSpc>
                  <a:spcPts val="15400"/>
                </a:lnSpc>
                <a:spcBef>
                  <a:spcPct val="0"/>
                </a:spcBef>
              </a:pPr>
              <a:r>
                <a:rPr lang="en-US" sz="11000">
                  <a:solidFill>
                    <a:srgbClr val="FF5757"/>
                  </a:solidFill>
                  <a:latin typeface="Georgia Pro Condensed"/>
                </a:rPr>
                <a:t>CITE</a:t>
              </a:r>
            </a:p>
          </p:txBody>
        </p:sp>
        <p:sp>
          <p:nvSpPr>
            <p:cNvPr id="7" name="TextBox 7"/>
            <p:cNvSpPr txBox="1"/>
            <p:nvPr/>
          </p:nvSpPr>
          <p:spPr>
            <a:xfrm>
              <a:off x="0" y="-219075"/>
              <a:ext cx="5310248" cy="2450041"/>
            </a:xfrm>
            <a:prstGeom prst="rect">
              <a:avLst/>
            </a:prstGeom>
          </p:spPr>
          <p:txBody>
            <a:bodyPr lIns="0" tIns="0" rIns="0" bIns="0" rtlCol="0" anchor="t">
              <a:spAutoFit/>
            </a:bodyPr>
            <a:lstStyle/>
            <a:p>
              <a:pPr algn="r">
                <a:lnSpc>
                  <a:spcPts val="15400"/>
                </a:lnSpc>
                <a:spcBef>
                  <a:spcPct val="0"/>
                </a:spcBef>
              </a:pPr>
              <a:r>
                <a:rPr lang="en-US" sz="11000">
                  <a:solidFill>
                    <a:srgbClr val="FF5757"/>
                  </a:solidFill>
                  <a:latin typeface="Georgia Pro Condensed"/>
                </a:rPr>
                <a:t>HOW</a:t>
              </a:r>
            </a:p>
          </p:txBody>
        </p:sp>
        <p:sp>
          <p:nvSpPr>
            <p:cNvPr id="8" name="TextBox 8"/>
            <p:cNvSpPr txBox="1"/>
            <p:nvPr/>
          </p:nvSpPr>
          <p:spPr>
            <a:xfrm>
              <a:off x="5602741" y="646641"/>
              <a:ext cx="1440676" cy="851958"/>
            </a:xfrm>
            <a:prstGeom prst="rect">
              <a:avLst/>
            </a:prstGeom>
          </p:spPr>
          <p:txBody>
            <a:bodyPr lIns="0" tIns="0" rIns="0" bIns="0" rtlCol="0" anchor="t">
              <a:spAutoFit/>
            </a:bodyPr>
            <a:lstStyle/>
            <a:p>
              <a:pPr algn="ctr">
                <a:lnSpc>
                  <a:spcPts val="4900"/>
                </a:lnSpc>
                <a:spcBef>
                  <a:spcPct val="0"/>
                </a:spcBef>
              </a:pPr>
              <a:r>
                <a:rPr lang="en-US" sz="3500">
                  <a:solidFill>
                    <a:srgbClr val="FF5757"/>
                  </a:solidFill>
                  <a:latin typeface="Helvetica World Bold"/>
                </a:rPr>
                <a:t>TO</a:t>
              </a:r>
            </a:p>
          </p:txBody>
        </p:sp>
      </p:grpSp>
      <p:sp>
        <p:nvSpPr>
          <p:cNvPr id="9" name="TextBox 9"/>
          <p:cNvSpPr txBox="1"/>
          <p:nvPr/>
        </p:nvSpPr>
        <p:spPr>
          <a:xfrm>
            <a:off x="9935456" y="9503308"/>
            <a:ext cx="8138286" cy="570865"/>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Dekko"/>
              </a:rPr>
              <a:t>https://style.mla.org/citing-generative-ai/</a:t>
            </a:r>
          </a:p>
        </p:txBody>
      </p:sp>
      <p:sp>
        <p:nvSpPr>
          <p:cNvPr id="10" name="TextBox 10"/>
          <p:cNvSpPr txBox="1"/>
          <p:nvPr/>
        </p:nvSpPr>
        <p:spPr>
          <a:xfrm>
            <a:off x="587400" y="7374255"/>
            <a:ext cx="17486341" cy="1407795"/>
          </a:xfrm>
          <a:prstGeom prst="rect">
            <a:avLst/>
          </a:prstGeom>
        </p:spPr>
        <p:txBody>
          <a:bodyPr lIns="0" tIns="0" rIns="0" bIns="0" rtlCol="0" anchor="t">
            <a:spAutoFit/>
          </a:bodyPr>
          <a:lstStyle/>
          <a:p>
            <a:pPr algn="ctr">
              <a:lnSpc>
                <a:spcPts val="3780"/>
              </a:lnSpc>
              <a:spcBef>
                <a:spcPct val="0"/>
              </a:spcBef>
            </a:pPr>
            <a:r>
              <a:rPr lang="en-US" sz="2700">
                <a:solidFill>
                  <a:srgbClr val="000000"/>
                </a:solidFill>
                <a:latin typeface="Clear Sans Bold"/>
              </a:rPr>
              <a:t>MLA 9 Works-Cited-List Entry:</a:t>
            </a:r>
          </a:p>
          <a:p>
            <a:pPr>
              <a:lnSpc>
                <a:spcPts val="3780"/>
              </a:lnSpc>
              <a:spcBef>
                <a:spcPct val="0"/>
              </a:spcBef>
            </a:pPr>
            <a:r>
              <a:rPr lang="en-US" sz="2700">
                <a:solidFill>
                  <a:srgbClr val="000000"/>
                </a:solidFill>
                <a:latin typeface="Clear Sans"/>
              </a:rPr>
              <a:t>“Describe the symbolism of the green light in the book The Great Gatsby by F. Scott Fitzgerald” prompt.     </a:t>
            </a:r>
          </a:p>
          <a:p>
            <a:pPr>
              <a:lnSpc>
                <a:spcPts val="3780"/>
              </a:lnSpc>
              <a:spcBef>
                <a:spcPct val="0"/>
              </a:spcBef>
            </a:pPr>
            <a:r>
              <a:rPr lang="en-US" sz="2700">
                <a:solidFill>
                  <a:srgbClr val="000000"/>
                </a:solidFill>
                <a:latin typeface="Clear Sans"/>
              </a:rPr>
              <a:t>            ChatGPT, 13 Feb. version, OpenAI, 8 Mar. 2023, chat.openai.com/chat.</a:t>
            </a:r>
          </a:p>
        </p:txBody>
      </p:sp>
      <p:sp>
        <p:nvSpPr>
          <p:cNvPr id="11" name="TextBox 11"/>
          <p:cNvSpPr txBox="1"/>
          <p:nvPr/>
        </p:nvSpPr>
        <p:spPr>
          <a:xfrm>
            <a:off x="436352" y="4022371"/>
            <a:ext cx="17415296" cy="2715260"/>
          </a:xfrm>
          <a:prstGeom prst="rect">
            <a:avLst/>
          </a:prstGeom>
        </p:spPr>
        <p:txBody>
          <a:bodyPr lIns="0" tIns="0" rIns="0" bIns="0" rtlCol="0" anchor="t">
            <a:spAutoFit/>
          </a:bodyPr>
          <a:lstStyle/>
          <a:p>
            <a:pPr algn="ctr">
              <a:lnSpc>
                <a:spcPts val="3640"/>
              </a:lnSpc>
            </a:pPr>
            <a:r>
              <a:rPr lang="en-US" sz="2600" dirty="0">
                <a:solidFill>
                  <a:srgbClr val="000000"/>
                </a:solidFill>
                <a:latin typeface="Clear Sans Bold"/>
              </a:rPr>
              <a:t>MLA 9 In-text Citation:</a:t>
            </a:r>
          </a:p>
          <a:p>
            <a:pPr algn="ctr">
              <a:lnSpc>
                <a:spcPts val="3640"/>
              </a:lnSpc>
              <a:spcBef>
                <a:spcPct val="0"/>
              </a:spcBef>
            </a:pPr>
            <a:r>
              <a:rPr lang="en-US" sz="2600" dirty="0">
                <a:solidFill>
                  <a:srgbClr val="000000"/>
                </a:solidFill>
                <a:latin typeface="Clear Sans"/>
              </a:rPr>
              <a:t>When asked to describe the symbolism of the green light in The Great Gatsby, </a:t>
            </a:r>
            <a:r>
              <a:rPr lang="en-US" sz="2600" dirty="0" err="1">
                <a:solidFill>
                  <a:srgbClr val="000000"/>
                </a:solidFill>
                <a:latin typeface="Clear Sans"/>
              </a:rPr>
              <a:t>ChatGPT</a:t>
            </a:r>
            <a:r>
              <a:rPr lang="en-US" sz="2600" dirty="0">
                <a:solidFill>
                  <a:srgbClr val="000000"/>
                </a:solidFill>
                <a:latin typeface="Clear Sans"/>
              </a:rPr>
              <a:t> provided a summary about optimism, the unattainability of the American dream, greed, and covetousness. However, when further prompted to cite the source on which that summary was based, it noted that it lacked “the ability to conduct research or cite sources independently” but that it could “provide a list of scholarly sources related to the symbolism of the green light in The Great Gatsby” (“In 200 words”).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85684" y="579825"/>
          <a:ext cx="16240124" cy="9423420"/>
        </p:xfrm>
        <a:graphic>
          <a:graphicData uri="http://schemas.openxmlformats.org/drawingml/2006/table">
            <a:tbl>
              <a:tblPr/>
              <a:tblGrid>
                <a:gridCol w="4060031">
                  <a:extLst>
                    <a:ext uri="{9D8B030D-6E8A-4147-A177-3AD203B41FA5}">
                      <a16:colId xmlns:a16="http://schemas.microsoft.com/office/drawing/2014/main" val="20000"/>
                    </a:ext>
                  </a:extLst>
                </a:gridCol>
                <a:gridCol w="4060031">
                  <a:extLst>
                    <a:ext uri="{9D8B030D-6E8A-4147-A177-3AD203B41FA5}">
                      <a16:colId xmlns:a16="http://schemas.microsoft.com/office/drawing/2014/main" val="20001"/>
                    </a:ext>
                  </a:extLst>
                </a:gridCol>
                <a:gridCol w="4060031">
                  <a:extLst>
                    <a:ext uri="{9D8B030D-6E8A-4147-A177-3AD203B41FA5}">
                      <a16:colId xmlns:a16="http://schemas.microsoft.com/office/drawing/2014/main" val="20002"/>
                    </a:ext>
                  </a:extLst>
                </a:gridCol>
                <a:gridCol w="4060031">
                  <a:extLst>
                    <a:ext uri="{9D8B030D-6E8A-4147-A177-3AD203B41FA5}">
                      <a16:colId xmlns:a16="http://schemas.microsoft.com/office/drawing/2014/main" val="20003"/>
                    </a:ext>
                  </a:extLst>
                </a:gridCol>
              </a:tblGrid>
              <a:tr h="1757954">
                <a:tc gridSpan="4">
                  <a:txBody>
                    <a:bodyPr/>
                    <a:lstStyle/>
                    <a:p>
                      <a:pPr algn="ctr">
                        <a:lnSpc>
                          <a:spcPts val="3499"/>
                        </a:lnSpc>
                        <a:defRPr/>
                      </a:pPr>
                      <a:r>
                        <a:rPr lang="en-US" sz="2499">
                          <a:solidFill>
                            <a:srgbClr val="FEFEFE"/>
                          </a:solidFill>
                          <a:latin typeface="Clear Sans"/>
                        </a:rPr>
                        <a:t>AI REVISION ASSIGNMENT INSTRUCTIONS: </a:t>
                      </a:r>
                      <a:endParaRPr lang="en-US" sz="1100"/>
                    </a:p>
                    <a:p>
                      <a:pPr algn="ctr">
                        <a:lnSpc>
                          <a:spcPts val="3499"/>
                        </a:lnSpc>
                      </a:pPr>
                      <a:r>
                        <a:rPr lang="en-US" sz="2499">
                          <a:solidFill>
                            <a:srgbClr val="FEFEFE"/>
                          </a:solidFill>
                          <a:latin typeface="Clear Sans"/>
                        </a:rPr>
                        <a:t>READ </a:t>
                      </a:r>
                      <a:r>
                        <a:rPr lang="en-US" sz="2499">
                          <a:solidFill>
                            <a:srgbClr val="FEFEFE"/>
                          </a:solidFill>
                          <a:latin typeface="Clear Sans Italics"/>
                        </a:rPr>
                        <a:t>EVERYTHING I NEVER TOLD YOU</a:t>
                      </a:r>
                      <a:r>
                        <a:rPr lang="en-US" sz="2499">
                          <a:solidFill>
                            <a:srgbClr val="FEFEFE"/>
                          </a:solidFill>
                          <a:latin typeface="Clear Sans"/>
                        </a:rPr>
                        <a:t> PAGES 124-157. </a:t>
                      </a:r>
                    </a:p>
                    <a:p>
                      <a:pPr algn="ctr">
                        <a:lnSpc>
                          <a:spcPts val="3499"/>
                        </a:lnSpc>
                      </a:pPr>
                      <a:r>
                        <a:rPr lang="en-US" sz="2499">
                          <a:solidFill>
                            <a:srgbClr val="FEFEFE"/>
                          </a:solidFill>
                          <a:latin typeface="Clear Sans"/>
                        </a:rPr>
                        <a:t>THEN, FOLLOW THE INSTRUCTIONS BELOW TO COMPLETE YOUR AI ASSIGNMENT:</a:t>
                      </a:r>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tc hMerge="1">
                  <a:txBody>
                    <a:bodyPr/>
                    <a:lstStyle/>
                    <a:p>
                      <a:pPr algn="ctr">
                        <a:lnSpc>
                          <a:spcPts val="3499"/>
                        </a:lnSpc>
                        <a:defRPr/>
                      </a:pPr>
                      <a:r>
                        <a:rPr lang="en-US" sz="2499">
                          <a:solidFill>
                            <a:srgbClr val="FEFEFE"/>
                          </a:solidFill>
                          <a:latin typeface="Clear Sans"/>
                        </a:rPr>
                        <a:t>AI REVISION ASSIGNMENT INSTRUCTIONS: </a:t>
                      </a:r>
                      <a:endParaRPr lang="en-US" sz="1100"/>
                    </a:p>
                    <a:p>
                      <a:pPr algn="ctr">
                        <a:lnSpc>
                          <a:spcPts val="3499"/>
                        </a:lnSpc>
                      </a:pPr>
                      <a:r>
                        <a:rPr lang="en-US" sz="2499">
                          <a:solidFill>
                            <a:srgbClr val="FEFEFE"/>
                          </a:solidFill>
                          <a:latin typeface="Clear Sans"/>
                        </a:rPr>
                        <a:t>READ </a:t>
                      </a:r>
                      <a:r>
                        <a:rPr lang="en-US" sz="2499">
                          <a:solidFill>
                            <a:srgbClr val="FEFEFE"/>
                          </a:solidFill>
                          <a:latin typeface="Clear Sans Italics"/>
                        </a:rPr>
                        <a:t>EVERYTHING I NEVER TOLD YOU</a:t>
                      </a:r>
                      <a:r>
                        <a:rPr lang="en-US" sz="2499">
                          <a:solidFill>
                            <a:srgbClr val="FEFEFE"/>
                          </a:solidFill>
                          <a:latin typeface="Clear Sans"/>
                        </a:rPr>
                        <a:t> PAGES 124-157. </a:t>
                      </a:r>
                    </a:p>
                    <a:p>
                      <a:pPr algn="ctr">
                        <a:lnSpc>
                          <a:spcPts val="3499"/>
                        </a:lnSpc>
                      </a:pPr>
                      <a:r>
                        <a:rPr lang="en-US" sz="2499">
                          <a:solidFill>
                            <a:srgbClr val="FEFEFE"/>
                          </a:solidFill>
                          <a:latin typeface="Clear Sans"/>
                        </a:rPr>
                        <a:t>THEN, FOLLOW THE INSTRUCTIONS BELOW TO COMPLETE YOUR AI ASSIGNMENT:</a:t>
                      </a:r>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tc hMerge="1">
                  <a:txBody>
                    <a:bodyPr/>
                    <a:lstStyle/>
                    <a:p>
                      <a:pPr algn="ctr">
                        <a:lnSpc>
                          <a:spcPts val="3499"/>
                        </a:lnSpc>
                        <a:defRPr/>
                      </a:pPr>
                      <a:r>
                        <a:rPr lang="en-US" sz="2499">
                          <a:solidFill>
                            <a:srgbClr val="FEFEFE"/>
                          </a:solidFill>
                          <a:latin typeface="Clear Sans"/>
                        </a:rPr>
                        <a:t>AI REVISION ASSIGNMENT INSTRUCTIONS: </a:t>
                      </a:r>
                      <a:endParaRPr lang="en-US" sz="1100"/>
                    </a:p>
                    <a:p>
                      <a:pPr algn="ctr">
                        <a:lnSpc>
                          <a:spcPts val="3499"/>
                        </a:lnSpc>
                      </a:pPr>
                      <a:r>
                        <a:rPr lang="en-US" sz="2499">
                          <a:solidFill>
                            <a:srgbClr val="FEFEFE"/>
                          </a:solidFill>
                          <a:latin typeface="Clear Sans"/>
                        </a:rPr>
                        <a:t>READ </a:t>
                      </a:r>
                      <a:r>
                        <a:rPr lang="en-US" sz="2499">
                          <a:solidFill>
                            <a:srgbClr val="FEFEFE"/>
                          </a:solidFill>
                          <a:latin typeface="Clear Sans Italics"/>
                        </a:rPr>
                        <a:t>EVERYTHING I NEVER TOLD YOU</a:t>
                      </a:r>
                      <a:r>
                        <a:rPr lang="en-US" sz="2499">
                          <a:solidFill>
                            <a:srgbClr val="FEFEFE"/>
                          </a:solidFill>
                          <a:latin typeface="Clear Sans"/>
                        </a:rPr>
                        <a:t> PAGES 124-157. </a:t>
                      </a:r>
                    </a:p>
                    <a:p>
                      <a:pPr algn="ctr">
                        <a:lnSpc>
                          <a:spcPts val="3499"/>
                        </a:lnSpc>
                      </a:pPr>
                      <a:r>
                        <a:rPr lang="en-US" sz="2499">
                          <a:solidFill>
                            <a:srgbClr val="FEFEFE"/>
                          </a:solidFill>
                          <a:latin typeface="Clear Sans"/>
                        </a:rPr>
                        <a:t>THEN, FOLLOW THE INSTRUCTIONS BELOW TO COMPLETE YOUR AI ASSIGNMENT:</a:t>
                      </a:r>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tc hMerge="1">
                  <a:txBody>
                    <a:bodyPr/>
                    <a:lstStyle/>
                    <a:p>
                      <a:pPr algn="ctr">
                        <a:lnSpc>
                          <a:spcPts val="3499"/>
                        </a:lnSpc>
                        <a:defRPr/>
                      </a:pPr>
                      <a:r>
                        <a:rPr lang="en-US" sz="2499">
                          <a:solidFill>
                            <a:srgbClr val="FEFEFE"/>
                          </a:solidFill>
                          <a:latin typeface="Clear Sans"/>
                        </a:rPr>
                        <a:t>AI REVISION ASSIGNMENT INSTRUCTIONS: </a:t>
                      </a:r>
                      <a:endParaRPr lang="en-US" sz="1100"/>
                    </a:p>
                    <a:p>
                      <a:pPr algn="ctr">
                        <a:lnSpc>
                          <a:spcPts val="3499"/>
                        </a:lnSpc>
                      </a:pPr>
                      <a:r>
                        <a:rPr lang="en-US" sz="2499">
                          <a:solidFill>
                            <a:srgbClr val="FEFEFE"/>
                          </a:solidFill>
                          <a:latin typeface="Clear Sans"/>
                        </a:rPr>
                        <a:t>READ </a:t>
                      </a:r>
                      <a:r>
                        <a:rPr lang="en-US" sz="2499">
                          <a:solidFill>
                            <a:srgbClr val="FEFEFE"/>
                          </a:solidFill>
                          <a:latin typeface="Clear Sans Italics"/>
                        </a:rPr>
                        <a:t>EVERYTHING I NEVER TOLD YOU</a:t>
                      </a:r>
                      <a:r>
                        <a:rPr lang="en-US" sz="2499">
                          <a:solidFill>
                            <a:srgbClr val="FEFEFE"/>
                          </a:solidFill>
                          <a:latin typeface="Clear Sans"/>
                        </a:rPr>
                        <a:t> PAGES 124-157. </a:t>
                      </a:r>
                    </a:p>
                    <a:p>
                      <a:pPr algn="ctr">
                        <a:lnSpc>
                          <a:spcPts val="3499"/>
                        </a:lnSpc>
                      </a:pPr>
                      <a:r>
                        <a:rPr lang="en-US" sz="2499">
                          <a:solidFill>
                            <a:srgbClr val="FEFEFE"/>
                          </a:solidFill>
                          <a:latin typeface="Clear Sans"/>
                        </a:rPr>
                        <a:t>THEN, FOLLOW THE INSTRUCTIONS BELOW TO COMPLETE YOUR AI ASSIGNMENT:</a:t>
                      </a:r>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2B4B82"/>
                    </a:solidFill>
                  </a:tcPr>
                </a:tc>
                <a:extLst>
                  <a:ext uri="{0D108BD9-81ED-4DB2-BD59-A6C34878D82A}">
                    <a16:rowId xmlns:a16="http://schemas.microsoft.com/office/drawing/2014/main" val="10000"/>
                  </a:ext>
                </a:extLst>
              </a:tr>
              <a:tr h="7624171">
                <a:tc gridSpan="4">
                  <a:txBody>
                    <a:bodyPr/>
                    <a:lstStyle/>
                    <a:p>
                      <a:pPr algn="ctr">
                        <a:lnSpc>
                          <a:spcPts val="5319"/>
                        </a:lnSpc>
                        <a:defRPr/>
                      </a:pPr>
                      <a:r>
                        <a:rPr lang="en-US" sz="2799" u="sng">
                          <a:solidFill>
                            <a:srgbClr val="2B4B82"/>
                          </a:solidFill>
                          <a:latin typeface="Clear Sans Bold"/>
                        </a:rPr>
                        <a:t>Write</a:t>
                      </a:r>
                      <a:r>
                        <a:rPr lang="en-US" sz="2799">
                          <a:solidFill>
                            <a:srgbClr val="2B4B82"/>
                          </a:solidFill>
                          <a:latin typeface="Clear Sans Bold"/>
                        </a:rPr>
                        <a:t> </a:t>
                      </a:r>
                      <a:r>
                        <a:rPr lang="en-US" sz="2799">
                          <a:solidFill>
                            <a:srgbClr val="2B4B82"/>
                          </a:solidFill>
                          <a:latin typeface="Clear Sans"/>
                        </a:rPr>
                        <a:t>a one-paragraph analysis of any 1-2 sentence quote from EINTY pgs 124-157. </a:t>
                      </a:r>
                      <a:endParaRPr lang="en-US" sz="1100"/>
                    </a:p>
                    <a:p>
                      <a:pPr algn="ctr">
                        <a:lnSpc>
                          <a:spcPts val="5319"/>
                        </a:lnSpc>
                      </a:pPr>
                      <a:r>
                        <a:rPr lang="en-US" sz="2799">
                          <a:solidFill>
                            <a:srgbClr val="2B4B82"/>
                          </a:solidFill>
                          <a:latin typeface="Clear Sans"/>
                        </a:rPr>
                        <a:t> </a:t>
                      </a:r>
                      <a:r>
                        <a:rPr lang="en-US" sz="2799" u="sng">
                          <a:solidFill>
                            <a:srgbClr val="2B4B82"/>
                          </a:solidFill>
                          <a:latin typeface="Clear Sans Bold"/>
                        </a:rPr>
                        <a:t>Go to</a:t>
                      </a:r>
                      <a:r>
                        <a:rPr lang="en-US" sz="2799">
                          <a:solidFill>
                            <a:srgbClr val="2B4B82"/>
                          </a:solidFill>
                          <a:latin typeface="Clear Sans"/>
                        </a:rPr>
                        <a:t> ChatGPT (you will need a free account if you don't already have one). Type in the following prompt: "Can you revise the following paragraph for me?" and then copy and paste in your one paragraph analysis. Chat GPT will generate a revision of your paragraph. </a:t>
                      </a:r>
                    </a:p>
                    <a:p>
                      <a:pPr algn="ctr">
                        <a:lnSpc>
                          <a:spcPts val="5319"/>
                        </a:lnSpc>
                      </a:pPr>
                      <a:r>
                        <a:rPr lang="en-US" sz="2799" u="sng">
                          <a:solidFill>
                            <a:srgbClr val="2B4B82"/>
                          </a:solidFill>
                          <a:latin typeface="Clear Sans Bold"/>
                        </a:rPr>
                        <a:t>Review</a:t>
                      </a:r>
                      <a:r>
                        <a:rPr lang="en-US" sz="2799">
                          <a:solidFill>
                            <a:srgbClr val="2B4B82"/>
                          </a:solidFill>
                          <a:latin typeface="Clear Sans Bold"/>
                        </a:rPr>
                        <a:t> </a:t>
                      </a:r>
                      <a:r>
                        <a:rPr lang="en-US" sz="2799">
                          <a:solidFill>
                            <a:srgbClr val="2B4B82"/>
                          </a:solidFill>
                          <a:latin typeface="Clear Sans"/>
                        </a:rPr>
                        <a:t>ChatGPTs revisions and decide which changes make your paragraph better and which don't improve it. </a:t>
                      </a:r>
                    </a:p>
                    <a:p>
                      <a:pPr algn="ctr">
                        <a:lnSpc>
                          <a:spcPts val="5319"/>
                        </a:lnSpc>
                      </a:pPr>
                      <a:r>
                        <a:rPr lang="en-US" sz="2799" u="sng">
                          <a:solidFill>
                            <a:srgbClr val="2B4B82"/>
                          </a:solidFill>
                          <a:latin typeface="Clear Sans Bold"/>
                        </a:rPr>
                        <a:t>Save</a:t>
                      </a:r>
                      <a:r>
                        <a:rPr lang="en-US" sz="2799">
                          <a:solidFill>
                            <a:srgbClr val="2B4B82"/>
                          </a:solidFill>
                          <a:latin typeface="Clear Sans Bold"/>
                        </a:rPr>
                        <a:t> </a:t>
                      </a:r>
                      <a:r>
                        <a:rPr lang="en-US" sz="2799">
                          <a:solidFill>
                            <a:srgbClr val="2B4B82"/>
                          </a:solidFill>
                          <a:latin typeface="Clear Sans"/>
                        </a:rPr>
                        <a:t>Chat GPT’s response by copying and pasting it into a separate document. </a:t>
                      </a:r>
                    </a:p>
                    <a:p>
                      <a:pPr algn="ctr">
                        <a:lnSpc>
                          <a:spcPts val="5319"/>
                        </a:lnSpc>
                      </a:pPr>
                      <a:r>
                        <a:rPr lang="en-US" sz="2799" u="sng">
                          <a:solidFill>
                            <a:srgbClr val="2B4B82"/>
                          </a:solidFill>
                          <a:latin typeface="Clear Sans Bold"/>
                        </a:rPr>
                        <a:t>Revise</a:t>
                      </a:r>
                      <a:r>
                        <a:rPr lang="en-US" sz="2799">
                          <a:solidFill>
                            <a:srgbClr val="2B4B82"/>
                          </a:solidFill>
                          <a:latin typeface="Clear Sans Bold"/>
                        </a:rPr>
                        <a:t> </a:t>
                      </a:r>
                      <a:r>
                        <a:rPr lang="en-US" sz="2799">
                          <a:solidFill>
                            <a:srgbClr val="2B4B82"/>
                          </a:solidFill>
                          <a:latin typeface="Clear Sans"/>
                        </a:rPr>
                        <a:t>your paragraph using some, all, or none of ChatGPTs suggestions. CITE ANYTHING THAT COMES FROM CHATGPT.</a:t>
                      </a:r>
                    </a:p>
                    <a:p>
                      <a:pPr algn="ctr">
                        <a:lnSpc>
                          <a:spcPts val="5319"/>
                        </a:lnSpc>
                      </a:pPr>
                      <a:r>
                        <a:rPr lang="en-US" sz="2799" u="sng">
                          <a:solidFill>
                            <a:srgbClr val="2B4B82"/>
                          </a:solidFill>
                          <a:latin typeface="Clear Sans Bold"/>
                        </a:rPr>
                        <a:t>Write</a:t>
                      </a:r>
                      <a:r>
                        <a:rPr lang="en-US" sz="2799">
                          <a:solidFill>
                            <a:srgbClr val="2B4B82"/>
                          </a:solidFill>
                          <a:latin typeface="Clear Sans Bold"/>
                        </a:rPr>
                        <a:t> </a:t>
                      </a:r>
                      <a:r>
                        <a:rPr lang="en-US" sz="2799">
                          <a:solidFill>
                            <a:srgbClr val="2B4B82"/>
                          </a:solidFill>
                          <a:latin typeface="Clear Sans"/>
                        </a:rPr>
                        <a:t>3-4 sentences reflecting on ChatGPTs suggestions, which you kept—some, all, none—and why. </a:t>
                      </a:r>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hMerge="1">
                  <a:txBody>
                    <a:bodyPr/>
                    <a:lstStyle/>
                    <a:p>
                      <a:pPr algn="ctr">
                        <a:lnSpc>
                          <a:spcPts val="5319"/>
                        </a:lnSpc>
                        <a:defRPr/>
                      </a:pPr>
                      <a:r>
                        <a:rPr lang="en-US" sz="2799" u="sng">
                          <a:solidFill>
                            <a:srgbClr val="2B4B82"/>
                          </a:solidFill>
                          <a:latin typeface="Clear Sans Bold"/>
                        </a:rPr>
                        <a:t>Write</a:t>
                      </a:r>
                      <a:r>
                        <a:rPr lang="en-US" sz="2799">
                          <a:solidFill>
                            <a:srgbClr val="2B4B82"/>
                          </a:solidFill>
                          <a:latin typeface="Clear Sans Bold"/>
                        </a:rPr>
                        <a:t> </a:t>
                      </a:r>
                      <a:r>
                        <a:rPr lang="en-US" sz="2799">
                          <a:solidFill>
                            <a:srgbClr val="2B4B82"/>
                          </a:solidFill>
                          <a:latin typeface="Clear Sans"/>
                        </a:rPr>
                        <a:t>a one-paragraph analysis of any 1-2 sentence quote from EINTY pgs 124-157. </a:t>
                      </a:r>
                      <a:endParaRPr lang="en-US" sz="1100"/>
                    </a:p>
                    <a:p>
                      <a:pPr algn="ctr">
                        <a:lnSpc>
                          <a:spcPts val="5319"/>
                        </a:lnSpc>
                      </a:pPr>
                      <a:r>
                        <a:rPr lang="en-US" sz="2799">
                          <a:solidFill>
                            <a:srgbClr val="2B4B82"/>
                          </a:solidFill>
                          <a:latin typeface="Clear Sans"/>
                        </a:rPr>
                        <a:t> </a:t>
                      </a:r>
                      <a:r>
                        <a:rPr lang="en-US" sz="2799" u="sng">
                          <a:solidFill>
                            <a:srgbClr val="2B4B82"/>
                          </a:solidFill>
                          <a:latin typeface="Clear Sans Bold"/>
                        </a:rPr>
                        <a:t>Go to</a:t>
                      </a:r>
                      <a:r>
                        <a:rPr lang="en-US" sz="2799">
                          <a:solidFill>
                            <a:srgbClr val="2B4B82"/>
                          </a:solidFill>
                          <a:latin typeface="Clear Sans"/>
                        </a:rPr>
                        <a:t> ChatGPT (you will need a free account if you don't already have one). Type in the following prompt: "Can you revise the following paragraph for me?" and then copy and paste in your one paragraph analysis. Chat GPT will generate a revision of your paragraph. </a:t>
                      </a:r>
                    </a:p>
                    <a:p>
                      <a:pPr algn="ctr">
                        <a:lnSpc>
                          <a:spcPts val="5319"/>
                        </a:lnSpc>
                      </a:pPr>
                      <a:r>
                        <a:rPr lang="en-US" sz="2799" u="sng">
                          <a:solidFill>
                            <a:srgbClr val="2B4B82"/>
                          </a:solidFill>
                          <a:latin typeface="Clear Sans Bold"/>
                        </a:rPr>
                        <a:t>Review</a:t>
                      </a:r>
                      <a:r>
                        <a:rPr lang="en-US" sz="2799">
                          <a:solidFill>
                            <a:srgbClr val="2B4B82"/>
                          </a:solidFill>
                          <a:latin typeface="Clear Sans Bold"/>
                        </a:rPr>
                        <a:t> </a:t>
                      </a:r>
                      <a:r>
                        <a:rPr lang="en-US" sz="2799">
                          <a:solidFill>
                            <a:srgbClr val="2B4B82"/>
                          </a:solidFill>
                          <a:latin typeface="Clear Sans"/>
                        </a:rPr>
                        <a:t>ChatGPTs revisions and decide which changes make your paragraph better and which don't improve it. </a:t>
                      </a:r>
                    </a:p>
                    <a:p>
                      <a:pPr algn="ctr">
                        <a:lnSpc>
                          <a:spcPts val="5319"/>
                        </a:lnSpc>
                      </a:pPr>
                      <a:r>
                        <a:rPr lang="en-US" sz="2799" u="sng">
                          <a:solidFill>
                            <a:srgbClr val="2B4B82"/>
                          </a:solidFill>
                          <a:latin typeface="Clear Sans Bold"/>
                        </a:rPr>
                        <a:t>Save</a:t>
                      </a:r>
                      <a:r>
                        <a:rPr lang="en-US" sz="2799">
                          <a:solidFill>
                            <a:srgbClr val="2B4B82"/>
                          </a:solidFill>
                          <a:latin typeface="Clear Sans Bold"/>
                        </a:rPr>
                        <a:t> </a:t>
                      </a:r>
                      <a:r>
                        <a:rPr lang="en-US" sz="2799">
                          <a:solidFill>
                            <a:srgbClr val="2B4B82"/>
                          </a:solidFill>
                          <a:latin typeface="Clear Sans"/>
                        </a:rPr>
                        <a:t>Chat GPT’s response by copying and pasting it into a separate document. </a:t>
                      </a:r>
                    </a:p>
                    <a:p>
                      <a:pPr algn="ctr">
                        <a:lnSpc>
                          <a:spcPts val="5319"/>
                        </a:lnSpc>
                      </a:pPr>
                      <a:r>
                        <a:rPr lang="en-US" sz="2799" u="sng">
                          <a:solidFill>
                            <a:srgbClr val="2B4B82"/>
                          </a:solidFill>
                          <a:latin typeface="Clear Sans Bold"/>
                        </a:rPr>
                        <a:t>Revise</a:t>
                      </a:r>
                      <a:r>
                        <a:rPr lang="en-US" sz="2799">
                          <a:solidFill>
                            <a:srgbClr val="2B4B82"/>
                          </a:solidFill>
                          <a:latin typeface="Clear Sans Bold"/>
                        </a:rPr>
                        <a:t> </a:t>
                      </a:r>
                      <a:r>
                        <a:rPr lang="en-US" sz="2799">
                          <a:solidFill>
                            <a:srgbClr val="2B4B82"/>
                          </a:solidFill>
                          <a:latin typeface="Clear Sans"/>
                        </a:rPr>
                        <a:t>your paragraph using some, all, or none of ChatGPTs suggestions. CITE ANYTHING THAT COMES FROM CHATGPT.</a:t>
                      </a:r>
                    </a:p>
                    <a:p>
                      <a:pPr algn="ctr">
                        <a:lnSpc>
                          <a:spcPts val="5319"/>
                        </a:lnSpc>
                      </a:pPr>
                      <a:r>
                        <a:rPr lang="en-US" sz="2799" u="sng">
                          <a:solidFill>
                            <a:srgbClr val="2B4B82"/>
                          </a:solidFill>
                          <a:latin typeface="Clear Sans Bold"/>
                        </a:rPr>
                        <a:t>Write</a:t>
                      </a:r>
                      <a:r>
                        <a:rPr lang="en-US" sz="2799">
                          <a:solidFill>
                            <a:srgbClr val="2B4B82"/>
                          </a:solidFill>
                          <a:latin typeface="Clear Sans Bold"/>
                        </a:rPr>
                        <a:t> </a:t>
                      </a:r>
                      <a:r>
                        <a:rPr lang="en-US" sz="2799">
                          <a:solidFill>
                            <a:srgbClr val="2B4B82"/>
                          </a:solidFill>
                          <a:latin typeface="Clear Sans"/>
                        </a:rPr>
                        <a:t>3-4 sentences reflecting on ChatGPTs suggestions, which you kept—some, all, none—and why. </a:t>
                      </a:r>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hMerge="1">
                  <a:txBody>
                    <a:bodyPr/>
                    <a:lstStyle/>
                    <a:p>
                      <a:pPr algn="ctr">
                        <a:lnSpc>
                          <a:spcPts val="5319"/>
                        </a:lnSpc>
                        <a:defRPr/>
                      </a:pPr>
                      <a:r>
                        <a:rPr lang="en-US" sz="2799" u="sng">
                          <a:solidFill>
                            <a:srgbClr val="2B4B82"/>
                          </a:solidFill>
                          <a:latin typeface="Clear Sans Bold"/>
                        </a:rPr>
                        <a:t>Write</a:t>
                      </a:r>
                      <a:r>
                        <a:rPr lang="en-US" sz="2799">
                          <a:solidFill>
                            <a:srgbClr val="2B4B82"/>
                          </a:solidFill>
                          <a:latin typeface="Clear Sans Bold"/>
                        </a:rPr>
                        <a:t> </a:t>
                      </a:r>
                      <a:r>
                        <a:rPr lang="en-US" sz="2799">
                          <a:solidFill>
                            <a:srgbClr val="2B4B82"/>
                          </a:solidFill>
                          <a:latin typeface="Clear Sans"/>
                        </a:rPr>
                        <a:t>a one-paragraph analysis of any 1-2 sentence quote from EINTY pgs 124-157. </a:t>
                      </a:r>
                      <a:endParaRPr lang="en-US" sz="1100"/>
                    </a:p>
                    <a:p>
                      <a:pPr algn="ctr">
                        <a:lnSpc>
                          <a:spcPts val="5319"/>
                        </a:lnSpc>
                      </a:pPr>
                      <a:r>
                        <a:rPr lang="en-US" sz="2799">
                          <a:solidFill>
                            <a:srgbClr val="2B4B82"/>
                          </a:solidFill>
                          <a:latin typeface="Clear Sans"/>
                        </a:rPr>
                        <a:t> </a:t>
                      </a:r>
                      <a:r>
                        <a:rPr lang="en-US" sz="2799" u="sng">
                          <a:solidFill>
                            <a:srgbClr val="2B4B82"/>
                          </a:solidFill>
                          <a:latin typeface="Clear Sans Bold"/>
                        </a:rPr>
                        <a:t>Go to</a:t>
                      </a:r>
                      <a:r>
                        <a:rPr lang="en-US" sz="2799">
                          <a:solidFill>
                            <a:srgbClr val="2B4B82"/>
                          </a:solidFill>
                          <a:latin typeface="Clear Sans"/>
                        </a:rPr>
                        <a:t> ChatGPT (you will need a free account if you don't already have one). Type in the following prompt: "Can you revise the following paragraph for me?" and then copy and paste in your one paragraph analysis. Chat GPT will generate a revision of your paragraph. </a:t>
                      </a:r>
                    </a:p>
                    <a:p>
                      <a:pPr algn="ctr">
                        <a:lnSpc>
                          <a:spcPts val="5319"/>
                        </a:lnSpc>
                      </a:pPr>
                      <a:r>
                        <a:rPr lang="en-US" sz="2799" u="sng">
                          <a:solidFill>
                            <a:srgbClr val="2B4B82"/>
                          </a:solidFill>
                          <a:latin typeface="Clear Sans Bold"/>
                        </a:rPr>
                        <a:t>Review</a:t>
                      </a:r>
                      <a:r>
                        <a:rPr lang="en-US" sz="2799">
                          <a:solidFill>
                            <a:srgbClr val="2B4B82"/>
                          </a:solidFill>
                          <a:latin typeface="Clear Sans Bold"/>
                        </a:rPr>
                        <a:t> </a:t>
                      </a:r>
                      <a:r>
                        <a:rPr lang="en-US" sz="2799">
                          <a:solidFill>
                            <a:srgbClr val="2B4B82"/>
                          </a:solidFill>
                          <a:latin typeface="Clear Sans"/>
                        </a:rPr>
                        <a:t>ChatGPTs revisions and decide which changes make your paragraph better and which don't improve it. </a:t>
                      </a:r>
                    </a:p>
                    <a:p>
                      <a:pPr algn="ctr">
                        <a:lnSpc>
                          <a:spcPts val="5319"/>
                        </a:lnSpc>
                      </a:pPr>
                      <a:r>
                        <a:rPr lang="en-US" sz="2799" u="sng">
                          <a:solidFill>
                            <a:srgbClr val="2B4B82"/>
                          </a:solidFill>
                          <a:latin typeface="Clear Sans Bold"/>
                        </a:rPr>
                        <a:t>Save</a:t>
                      </a:r>
                      <a:r>
                        <a:rPr lang="en-US" sz="2799">
                          <a:solidFill>
                            <a:srgbClr val="2B4B82"/>
                          </a:solidFill>
                          <a:latin typeface="Clear Sans Bold"/>
                        </a:rPr>
                        <a:t> </a:t>
                      </a:r>
                      <a:r>
                        <a:rPr lang="en-US" sz="2799">
                          <a:solidFill>
                            <a:srgbClr val="2B4B82"/>
                          </a:solidFill>
                          <a:latin typeface="Clear Sans"/>
                        </a:rPr>
                        <a:t>Chat GPT’s response by copying and pasting it into a separate document. </a:t>
                      </a:r>
                    </a:p>
                    <a:p>
                      <a:pPr algn="ctr">
                        <a:lnSpc>
                          <a:spcPts val="5319"/>
                        </a:lnSpc>
                      </a:pPr>
                      <a:r>
                        <a:rPr lang="en-US" sz="2799" u="sng">
                          <a:solidFill>
                            <a:srgbClr val="2B4B82"/>
                          </a:solidFill>
                          <a:latin typeface="Clear Sans Bold"/>
                        </a:rPr>
                        <a:t>Revise</a:t>
                      </a:r>
                      <a:r>
                        <a:rPr lang="en-US" sz="2799">
                          <a:solidFill>
                            <a:srgbClr val="2B4B82"/>
                          </a:solidFill>
                          <a:latin typeface="Clear Sans Bold"/>
                        </a:rPr>
                        <a:t> </a:t>
                      </a:r>
                      <a:r>
                        <a:rPr lang="en-US" sz="2799">
                          <a:solidFill>
                            <a:srgbClr val="2B4B82"/>
                          </a:solidFill>
                          <a:latin typeface="Clear Sans"/>
                        </a:rPr>
                        <a:t>your paragraph using some, all, or none of ChatGPTs suggestions. CITE ANYTHING THAT COMES FROM CHATGPT.</a:t>
                      </a:r>
                    </a:p>
                    <a:p>
                      <a:pPr algn="ctr">
                        <a:lnSpc>
                          <a:spcPts val="5319"/>
                        </a:lnSpc>
                      </a:pPr>
                      <a:r>
                        <a:rPr lang="en-US" sz="2799" u="sng">
                          <a:solidFill>
                            <a:srgbClr val="2B4B82"/>
                          </a:solidFill>
                          <a:latin typeface="Clear Sans Bold"/>
                        </a:rPr>
                        <a:t>Write</a:t>
                      </a:r>
                      <a:r>
                        <a:rPr lang="en-US" sz="2799">
                          <a:solidFill>
                            <a:srgbClr val="2B4B82"/>
                          </a:solidFill>
                          <a:latin typeface="Clear Sans Bold"/>
                        </a:rPr>
                        <a:t> </a:t>
                      </a:r>
                      <a:r>
                        <a:rPr lang="en-US" sz="2799">
                          <a:solidFill>
                            <a:srgbClr val="2B4B82"/>
                          </a:solidFill>
                          <a:latin typeface="Clear Sans"/>
                        </a:rPr>
                        <a:t>3-4 sentences reflecting on ChatGPTs suggestions, which you kept—some, all, none—and why. </a:t>
                      </a:r>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tc hMerge="1">
                  <a:txBody>
                    <a:bodyPr/>
                    <a:lstStyle/>
                    <a:p>
                      <a:pPr algn="ctr">
                        <a:lnSpc>
                          <a:spcPts val="5319"/>
                        </a:lnSpc>
                        <a:defRPr/>
                      </a:pPr>
                      <a:r>
                        <a:rPr lang="en-US" sz="2799" u="sng">
                          <a:solidFill>
                            <a:srgbClr val="2B4B82"/>
                          </a:solidFill>
                          <a:latin typeface="Clear Sans Bold"/>
                        </a:rPr>
                        <a:t>Write</a:t>
                      </a:r>
                      <a:r>
                        <a:rPr lang="en-US" sz="2799">
                          <a:solidFill>
                            <a:srgbClr val="2B4B82"/>
                          </a:solidFill>
                          <a:latin typeface="Clear Sans Bold"/>
                        </a:rPr>
                        <a:t> </a:t>
                      </a:r>
                      <a:r>
                        <a:rPr lang="en-US" sz="2799">
                          <a:solidFill>
                            <a:srgbClr val="2B4B82"/>
                          </a:solidFill>
                          <a:latin typeface="Clear Sans"/>
                        </a:rPr>
                        <a:t>a one-paragraph analysis of any 1-2 sentence quote from EINTY pgs 124-157. </a:t>
                      </a:r>
                      <a:endParaRPr lang="en-US" sz="1100"/>
                    </a:p>
                    <a:p>
                      <a:pPr algn="ctr">
                        <a:lnSpc>
                          <a:spcPts val="5319"/>
                        </a:lnSpc>
                      </a:pPr>
                      <a:r>
                        <a:rPr lang="en-US" sz="2799">
                          <a:solidFill>
                            <a:srgbClr val="2B4B82"/>
                          </a:solidFill>
                          <a:latin typeface="Clear Sans"/>
                        </a:rPr>
                        <a:t> </a:t>
                      </a:r>
                      <a:r>
                        <a:rPr lang="en-US" sz="2799" u="sng">
                          <a:solidFill>
                            <a:srgbClr val="2B4B82"/>
                          </a:solidFill>
                          <a:latin typeface="Clear Sans Bold"/>
                        </a:rPr>
                        <a:t>Go to</a:t>
                      </a:r>
                      <a:r>
                        <a:rPr lang="en-US" sz="2799">
                          <a:solidFill>
                            <a:srgbClr val="2B4B82"/>
                          </a:solidFill>
                          <a:latin typeface="Clear Sans"/>
                        </a:rPr>
                        <a:t> ChatGPT (you will need a free account if you don't already have one). Type in the following prompt: "Can you revise the following paragraph for me?" and then copy and paste in your one paragraph analysis. Chat GPT will generate a revision of your paragraph. </a:t>
                      </a:r>
                    </a:p>
                    <a:p>
                      <a:pPr algn="ctr">
                        <a:lnSpc>
                          <a:spcPts val="5319"/>
                        </a:lnSpc>
                      </a:pPr>
                      <a:r>
                        <a:rPr lang="en-US" sz="2799" u="sng">
                          <a:solidFill>
                            <a:srgbClr val="2B4B82"/>
                          </a:solidFill>
                          <a:latin typeface="Clear Sans Bold"/>
                        </a:rPr>
                        <a:t>Review</a:t>
                      </a:r>
                      <a:r>
                        <a:rPr lang="en-US" sz="2799">
                          <a:solidFill>
                            <a:srgbClr val="2B4B82"/>
                          </a:solidFill>
                          <a:latin typeface="Clear Sans Bold"/>
                        </a:rPr>
                        <a:t> </a:t>
                      </a:r>
                      <a:r>
                        <a:rPr lang="en-US" sz="2799">
                          <a:solidFill>
                            <a:srgbClr val="2B4B82"/>
                          </a:solidFill>
                          <a:latin typeface="Clear Sans"/>
                        </a:rPr>
                        <a:t>ChatGPTs revisions and decide which changes make your paragraph better and which don't improve it. </a:t>
                      </a:r>
                    </a:p>
                    <a:p>
                      <a:pPr algn="ctr">
                        <a:lnSpc>
                          <a:spcPts val="5319"/>
                        </a:lnSpc>
                      </a:pPr>
                      <a:r>
                        <a:rPr lang="en-US" sz="2799" u="sng">
                          <a:solidFill>
                            <a:srgbClr val="2B4B82"/>
                          </a:solidFill>
                          <a:latin typeface="Clear Sans Bold"/>
                        </a:rPr>
                        <a:t>Save</a:t>
                      </a:r>
                      <a:r>
                        <a:rPr lang="en-US" sz="2799">
                          <a:solidFill>
                            <a:srgbClr val="2B4B82"/>
                          </a:solidFill>
                          <a:latin typeface="Clear Sans Bold"/>
                        </a:rPr>
                        <a:t> </a:t>
                      </a:r>
                      <a:r>
                        <a:rPr lang="en-US" sz="2799">
                          <a:solidFill>
                            <a:srgbClr val="2B4B82"/>
                          </a:solidFill>
                          <a:latin typeface="Clear Sans"/>
                        </a:rPr>
                        <a:t>Chat GPT’s response by copying and pasting it into a separate document. </a:t>
                      </a:r>
                    </a:p>
                    <a:p>
                      <a:pPr algn="ctr">
                        <a:lnSpc>
                          <a:spcPts val="5319"/>
                        </a:lnSpc>
                      </a:pPr>
                      <a:r>
                        <a:rPr lang="en-US" sz="2799" u="sng">
                          <a:solidFill>
                            <a:srgbClr val="2B4B82"/>
                          </a:solidFill>
                          <a:latin typeface="Clear Sans Bold"/>
                        </a:rPr>
                        <a:t>Revise</a:t>
                      </a:r>
                      <a:r>
                        <a:rPr lang="en-US" sz="2799">
                          <a:solidFill>
                            <a:srgbClr val="2B4B82"/>
                          </a:solidFill>
                          <a:latin typeface="Clear Sans Bold"/>
                        </a:rPr>
                        <a:t> </a:t>
                      </a:r>
                      <a:r>
                        <a:rPr lang="en-US" sz="2799">
                          <a:solidFill>
                            <a:srgbClr val="2B4B82"/>
                          </a:solidFill>
                          <a:latin typeface="Clear Sans"/>
                        </a:rPr>
                        <a:t>your paragraph using some, all, or none of ChatGPTs suggestions. CITE ANYTHING THAT COMES FROM CHATGPT.</a:t>
                      </a:r>
                    </a:p>
                    <a:p>
                      <a:pPr algn="ctr">
                        <a:lnSpc>
                          <a:spcPts val="5319"/>
                        </a:lnSpc>
                      </a:pPr>
                      <a:r>
                        <a:rPr lang="en-US" sz="2799" u="sng">
                          <a:solidFill>
                            <a:srgbClr val="2B4B82"/>
                          </a:solidFill>
                          <a:latin typeface="Clear Sans Bold"/>
                        </a:rPr>
                        <a:t>Write</a:t>
                      </a:r>
                      <a:r>
                        <a:rPr lang="en-US" sz="2799">
                          <a:solidFill>
                            <a:srgbClr val="2B4B82"/>
                          </a:solidFill>
                          <a:latin typeface="Clear Sans Bold"/>
                        </a:rPr>
                        <a:t> </a:t>
                      </a:r>
                      <a:r>
                        <a:rPr lang="en-US" sz="2799">
                          <a:solidFill>
                            <a:srgbClr val="2B4B82"/>
                          </a:solidFill>
                          <a:latin typeface="Clear Sans"/>
                        </a:rPr>
                        <a:t>3-4 sentences reflecting on ChatGPTs suggestions, which you kept—some, all, none—and why. </a:t>
                      </a:r>
                    </a:p>
                  </a:txBody>
                  <a:tcPr marL="171450" marR="171450" marT="171450" marB="171450" anchor="ctr">
                    <a:lnL w="28575" cap="flat" cmpd="sng" algn="ctr">
                      <a:solidFill>
                        <a:srgbClr val="2B4B82"/>
                      </a:solidFill>
                      <a:prstDash val="solid"/>
                      <a:round/>
                      <a:headEnd type="none" w="med" len="med"/>
                      <a:tailEnd type="none" w="med" len="med"/>
                    </a:lnL>
                    <a:lnR w="28575" cap="flat" cmpd="sng" algn="ctr">
                      <a:solidFill>
                        <a:srgbClr val="2B4B82"/>
                      </a:solidFill>
                      <a:prstDash val="solid"/>
                      <a:round/>
                      <a:headEnd type="none" w="med" len="med"/>
                      <a:tailEnd type="none" w="med" len="med"/>
                    </a:lnR>
                    <a:lnT w="28575" cap="flat" cmpd="sng" algn="ctr">
                      <a:solidFill>
                        <a:srgbClr val="2B4B82"/>
                      </a:solidFill>
                      <a:prstDash val="solid"/>
                      <a:round/>
                      <a:headEnd type="none" w="med" len="med"/>
                      <a:tailEnd type="none" w="med" len="med"/>
                    </a:lnT>
                    <a:lnB w="28575" cap="flat" cmpd="sng" algn="ctr">
                      <a:solidFill>
                        <a:srgbClr val="2B4B82"/>
                      </a:solidFill>
                      <a:prstDash val="solid"/>
                      <a:round/>
                      <a:headEnd type="none" w="med" len="med"/>
                      <a:tailEnd type="none" w="med" len="med"/>
                    </a:lnB>
                    <a:solidFill>
                      <a:srgbClr val="FEFEFE"/>
                    </a:solidFill>
                  </a:tcPr>
                </a:tc>
                <a:extLst>
                  <a:ext uri="{0D108BD9-81ED-4DB2-BD59-A6C34878D82A}">
                    <a16:rowId xmlns:a16="http://schemas.microsoft.com/office/drawing/2014/main" val="10001"/>
                  </a:ext>
                </a:extLst>
              </a:tr>
            </a:tbl>
          </a:graphicData>
        </a:graphic>
      </p:graphicFrame>
      <p:sp>
        <p:nvSpPr>
          <p:cNvPr id="3" name="Freeform 3"/>
          <p:cNvSpPr/>
          <p:nvPr/>
        </p:nvSpPr>
        <p:spPr>
          <a:xfrm>
            <a:off x="13867267" y="-373905"/>
            <a:ext cx="4743003" cy="4251455"/>
          </a:xfrm>
          <a:custGeom>
            <a:avLst/>
            <a:gdLst/>
            <a:ahLst/>
            <a:cxnLst/>
            <a:rect l="l" t="t" r="r" b="b"/>
            <a:pathLst>
              <a:path w="4743003" h="4251455">
                <a:moveTo>
                  <a:pt x="0" y="0"/>
                </a:moveTo>
                <a:lnTo>
                  <a:pt x="4743003" y="0"/>
                </a:lnTo>
                <a:lnTo>
                  <a:pt x="4743003" y="4251455"/>
                </a:lnTo>
                <a:lnTo>
                  <a:pt x="0" y="42514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3" name="Freeform 3"/>
          <p:cNvSpPr/>
          <p:nvPr/>
        </p:nvSpPr>
        <p:spPr>
          <a:xfrm>
            <a:off x="12746903" y="0"/>
            <a:ext cx="5541097" cy="7255119"/>
          </a:xfrm>
          <a:custGeom>
            <a:avLst/>
            <a:gdLst/>
            <a:ahLst/>
            <a:cxnLst/>
            <a:rect l="l" t="t" r="r" b="b"/>
            <a:pathLst>
              <a:path w="5541097" h="7255119">
                <a:moveTo>
                  <a:pt x="0" y="0"/>
                </a:moveTo>
                <a:lnTo>
                  <a:pt x="5541097" y="0"/>
                </a:lnTo>
                <a:lnTo>
                  <a:pt x="5541097" y="7255119"/>
                </a:lnTo>
                <a:lnTo>
                  <a:pt x="0" y="7255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571716" y="3438161"/>
            <a:ext cx="5772591" cy="3410679"/>
            <a:chOff x="0" y="0"/>
            <a:chExt cx="7696787" cy="4547571"/>
          </a:xfrm>
        </p:grpSpPr>
        <p:sp>
          <p:nvSpPr>
            <p:cNvPr id="5" name="TextBox 5"/>
            <p:cNvSpPr txBox="1"/>
            <p:nvPr/>
          </p:nvSpPr>
          <p:spPr>
            <a:xfrm>
              <a:off x="0" y="85725"/>
              <a:ext cx="7696787" cy="3467735"/>
            </a:xfrm>
            <a:prstGeom prst="rect">
              <a:avLst/>
            </a:prstGeom>
          </p:spPr>
          <p:txBody>
            <a:bodyPr lIns="0" tIns="0" rIns="0" bIns="0" rtlCol="0" anchor="t">
              <a:spAutoFit/>
            </a:bodyPr>
            <a:lstStyle/>
            <a:p>
              <a:pPr>
                <a:lnSpc>
                  <a:spcPts val="6719"/>
                </a:lnSpc>
              </a:pPr>
              <a:r>
                <a:rPr lang="en-US" sz="6399">
                  <a:solidFill>
                    <a:srgbClr val="94DDDE"/>
                  </a:solidFill>
                  <a:latin typeface="Clear Sans Bold"/>
                </a:rPr>
                <a:t>Students Submit the following:</a:t>
              </a:r>
            </a:p>
          </p:txBody>
        </p:sp>
        <p:sp>
          <p:nvSpPr>
            <p:cNvPr id="6" name="TextBox 6"/>
            <p:cNvSpPr txBox="1"/>
            <p:nvPr/>
          </p:nvSpPr>
          <p:spPr>
            <a:xfrm>
              <a:off x="0" y="3902835"/>
              <a:ext cx="5972555" cy="644737"/>
            </a:xfrm>
            <a:prstGeom prst="rect">
              <a:avLst/>
            </a:prstGeom>
          </p:spPr>
          <p:txBody>
            <a:bodyPr lIns="0" tIns="0" rIns="0" bIns="0" rtlCol="0" anchor="t">
              <a:spAutoFit/>
            </a:bodyPr>
            <a:lstStyle/>
            <a:p>
              <a:pPr>
                <a:lnSpc>
                  <a:spcPts val="4060"/>
                </a:lnSpc>
              </a:pPr>
              <a:endParaRPr/>
            </a:p>
          </p:txBody>
        </p:sp>
      </p:grpSp>
      <p:sp>
        <p:nvSpPr>
          <p:cNvPr id="7" name="TextBox 6">
            <a:extLst>
              <a:ext uri="{FF2B5EF4-FFF2-40B4-BE49-F238E27FC236}">
                <a16:creationId xmlns:a16="http://schemas.microsoft.com/office/drawing/2014/main" id="{DD5D36CA-1540-433A-A1ED-9C1DF29952F4}"/>
              </a:ext>
            </a:extLst>
          </p:cNvPr>
          <p:cNvSpPr txBox="1"/>
          <p:nvPr/>
        </p:nvSpPr>
        <p:spPr>
          <a:xfrm>
            <a:off x="5988469" y="2289032"/>
            <a:ext cx="6248400" cy="5708935"/>
          </a:xfrm>
          <a:prstGeom prst="rect">
            <a:avLst/>
          </a:prstGeom>
          <a:noFill/>
        </p:spPr>
        <p:txBody>
          <a:bodyPr wrap="square" rtlCol="0">
            <a:spAutoFit/>
          </a:bodyPr>
          <a:lstStyle/>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36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Their original paragraph</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36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A copy of </a:t>
            </a:r>
            <a:r>
              <a:rPr lang="en-US" sz="3600" dirty="0" err="1">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ChatGPT's</a:t>
            </a:r>
            <a:r>
              <a:rPr lang="en-US" sz="36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 response</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36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Their revised paragraph (</a:t>
            </a:r>
            <a:r>
              <a:rPr lang="en-US" sz="3600" dirty="0">
                <a:solidFill>
                  <a:schemeClr val="accent6"/>
                </a:solidFill>
                <a:latin typeface="Calibri" panose="020F0502020204030204" pitchFamily="34" charset="0"/>
                <a:ea typeface="Calibri" panose="020F0502020204030204" pitchFamily="34" charset="0"/>
                <a:cs typeface="Times New Roman" panose="02020603050405020304" pitchFamily="18" charset="0"/>
              </a:rPr>
              <a:t>with citations and a works cited page if they used any of the AI suggestions!!!)</a:t>
            </a:r>
            <a:endParaRPr lang="en-US" sz="36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sz="3600" dirty="0">
                <a:solidFill>
                  <a:schemeClr val="accent6"/>
                </a:solidFill>
                <a:effectLst/>
                <a:latin typeface="Calibri" panose="020F0502020204030204" pitchFamily="34" charset="0"/>
                <a:ea typeface="Calibri" panose="020F0502020204030204" pitchFamily="34" charset="0"/>
                <a:cs typeface="Times New Roman" panose="02020603050405020304" pitchFamily="18" charset="0"/>
              </a:rPr>
              <a:t>A reflection on what they changed and why</a:t>
            </a:r>
            <a:endParaRPr lang="en-US" sz="3600" dirty="0">
              <a:solidFill>
                <a:schemeClr val="accent6"/>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TotalTime>
  <Words>1113</Words>
  <Application>Microsoft Office PowerPoint</Application>
  <PresentationFormat>Custom</PresentationFormat>
  <Paragraphs>87</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Dekko</vt:lpstr>
      <vt:lpstr>Clear Sans Medium</vt:lpstr>
      <vt:lpstr>Helvetica World Bold</vt:lpstr>
      <vt:lpstr>Clear Sans Italics</vt:lpstr>
      <vt:lpstr>Georgia Pro Condensed</vt:lpstr>
      <vt:lpstr>Calibri</vt:lpstr>
      <vt:lpstr>Beth Ellen</vt:lpstr>
      <vt:lpstr>Canva Sans</vt:lpstr>
      <vt:lpstr>Clear Sans</vt:lpstr>
      <vt:lpstr>Clear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 for TLRC Talk</dc:title>
  <dc:creator>Jessica Williams</dc:creator>
  <cp:lastModifiedBy>Jessica Williams</cp:lastModifiedBy>
  <cp:revision>12</cp:revision>
  <dcterms:created xsi:type="dcterms:W3CDTF">2006-08-16T00:00:00Z</dcterms:created>
  <dcterms:modified xsi:type="dcterms:W3CDTF">2023-12-06T14:53:26Z</dcterms:modified>
  <dc:identifier>DAFxup7Zm4c</dc:identifier>
</cp:coreProperties>
</file>